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5" r:id="rId9"/>
    <p:sldId id="266" r:id="rId10"/>
  </p:sldIdLst>
  <p:sldSz cx="18288000" cy="10287000"/>
  <p:notesSz cx="6858000" cy="9144000"/>
  <p:embeddedFontLst>
    <p:embeddedFont>
      <p:font typeface="David" panose="020E0502060401010101" pitchFamily="34" charset="-79"/>
      <p:regular r:id="rId12"/>
      <p:bold r:id="rId13"/>
    </p:embeddedFont>
    <p:embeddedFont>
      <p:font typeface="Poppins" panose="00000500000000000000" pitchFamily="2" charset="0"/>
      <p:regular r:id="rId14"/>
      <p:bold r:id="rId15"/>
      <p:italic r:id="rId16"/>
      <p:boldItalic r:id="rId17"/>
    </p:embeddedFont>
    <p:embeddedFont>
      <p:font typeface="Poppins Bold" panose="00000800000000000000" charset="0"/>
      <p:regular r:id="rId18"/>
    </p:embeddedFont>
    <p:embeddedFont>
      <p:font typeface="TT Octosquares Bold" panose="020B0604020202020204" charset="0"/>
      <p:regular r:id="rId19"/>
    </p:embeddedFont>
    <p:embeddedFont>
      <p:font typeface="TT Octosquares Expanded 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7" d="100"/>
          <a:sy n="67" d="100"/>
        </p:scale>
        <p:origin x="117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64FB2FCD-F9C6-438C-821B-42125C312096}" type="datetimeFigureOut">
              <a:rPr lang="he-IL" smtClean="0"/>
              <a:t>ט"ז/כסלו/תשפ"ה</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61231E8E-54D7-48DF-BF80-6666CB1027AC}" type="slidenum">
              <a:rPr lang="he-IL" smtClean="0"/>
              <a:t>‹#›</a:t>
            </a:fld>
            <a:endParaRPr lang="he-IL"/>
          </a:p>
        </p:txBody>
      </p:sp>
    </p:spTree>
    <p:extLst>
      <p:ext uri="{BB962C8B-B14F-4D97-AF65-F5344CB8AC3E}">
        <p14:creationId xmlns:p14="http://schemas.microsoft.com/office/powerpoint/2010/main" val="1024710092"/>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61231E8E-54D7-48DF-BF80-6666CB1027AC}" type="slidenum">
              <a:rPr lang="he-IL" smtClean="0"/>
              <a:t>4</a:t>
            </a:fld>
            <a:endParaRPr lang="he-IL"/>
          </a:p>
        </p:txBody>
      </p:sp>
    </p:spTree>
    <p:extLst>
      <p:ext uri="{BB962C8B-B14F-4D97-AF65-F5344CB8AC3E}">
        <p14:creationId xmlns:p14="http://schemas.microsoft.com/office/powerpoint/2010/main" val="2657930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5" name="TextBox 5"/>
          <p:cNvSpPr txBox="1"/>
          <p:nvPr/>
        </p:nvSpPr>
        <p:spPr>
          <a:xfrm>
            <a:off x="-2667132" y="7694632"/>
            <a:ext cx="11064951" cy="1925527"/>
          </a:xfrm>
          <a:prstGeom prst="rect">
            <a:avLst/>
          </a:prstGeom>
        </p:spPr>
        <p:txBody>
          <a:bodyPr wrap="square" lIns="0" tIns="0" rIns="0" bIns="0" rtlCol="0" anchor="t">
            <a:spAutoFit/>
          </a:bodyPr>
          <a:lstStyle/>
          <a:p>
            <a:pPr algn="ctr">
              <a:lnSpc>
                <a:spcPts val="12338"/>
              </a:lnSpc>
            </a:pPr>
            <a:r>
              <a:rPr lang="en-US" sz="19300" b="1" dirty="0">
                <a:solidFill>
                  <a:srgbClr val="FFFFFF"/>
                </a:solidFill>
                <a:latin typeface="TT Octosquares Bold"/>
                <a:ea typeface="TT Octosquares Bold"/>
                <a:cs typeface="TT Octosquares Bold"/>
                <a:sym typeface="TT Octosquares Bold"/>
              </a:rPr>
              <a:t>STR</a:t>
            </a:r>
            <a:endParaRPr lang="en-US" sz="13410" b="1" dirty="0">
              <a:solidFill>
                <a:srgbClr val="FFFFFF"/>
              </a:solidFill>
              <a:latin typeface="TT Octosquares Bold"/>
              <a:ea typeface="TT Octosquares Bold"/>
              <a:cs typeface="TT Octosquares Bold"/>
              <a:sym typeface="TT Octosquares Bold"/>
            </a:endParaRPr>
          </a:p>
        </p:txBody>
      </p:sp>
      <p:sp>
        <p:nvSpPr>
          <p:cNvPr id="6" name="TextBox 6"/>
          <p:cNvSpPr txBox="1"/>
          <p:nvPr/>
        </p:nvSpPr>
        <p:spPr>
          <a:xfrm>
            <a:off x="-1473583" y="9700301"/>
            <a:ext cx="13411200" cy="586699"/>
          </a:xfrm>
          <a:prstGeom prst="rect">
            <a:avLst/>
          </a:prstGeom>
        </p:spPr>
        <p:txBody>
          <a:bodyPr wrap="square" lIns="0" tIns="0" rIns="0" bIns="0" rtlCol="0" anchor="t">
            <a:spAutoFit/>
          </a:bodyPr>
          <a:lstStyle/>
          <a:p>
            <a:pPr algn="ctr">
              <a:lnSpc>
                <a:spcPts val="3661"/>
              </a:lnSpc>
              <a:spcBef>
                <a:spcPct val="0"/>
              </a:spcBef>
            </a:pPr>
            <a:r>
              <a:rPr lang="en-US" sz="6000" b="1" dirty="0">
                <a:solidFill>
                  <a:schemeClr val="bg1"/>
                </a:solidFill>
                <a:latin typeface="TT Octosquares Expanded Bold"/>
                <a:ea typeface="TT Octosquares Expanded Bold"/>
                <a:cs typeface="TT Octosquares Expanded Bold"/>
                <a:sym typeface="TT Octosquares Expanded Bold"/>
              </a:rPr>
              <a:t>SW TRST REPORT</a:t>
            </a:r>
          </a:p>
        </p:txBody>
      </p:sp>
      <p:sp>
        <p:nvSpPr>
          <p:cNvPr id="8" name="TextBox 6">
            <a:extLst>
              <a:ext uri="{FF2B5EF4-FFF2-40B4-BE49-F238E27FC236}">
                <a16:creationId xmlns:a16="http://schemas.microsoft.com/office/drawing/2014/main" id="{38C3B976-7C3A-9199-4DB3-E07821C20D09}"/>
              </a:ext>
            </a:extLst>
          </p:cNvPr>
          <p:cNvSpPr txBox="1"/>
          <p:nvPr/>
        </p:nvSpPr>
        <p:spPr>
          <a:xfrm>
            <a:off x="11937617" y="571500"/>
            <a:ext cx="6340551" cy="563616"/>
          </a:xfrm>
          <a:prstGeom prst="rect">
            <a:avLst/>
          </a:prstGeom>
        </p:spPr>
        <p:txBody>
          <a:bodyPr wrap="square" lIns="0" tIns="0" rIns="0" bIns="0" rtlCol="0" anchor="t">
            <a:spAutoFit/>
          </a:bodyPr>
          <a:lstStyle/>
          <a:p>
            <a:pPr algn="ctr">
              <a:lnSpc>
                <a:spcPts val="3661"/>
              </a:lnSpc>
              <a:spcBef>
                <a:spcPct val="0"/>
              </a:spcBef>
            </a:pPr>
            <a:r>
              <a:rPr lang="en-US" sz="5400" b="1" dirty="0">
                <a:solidFill>
                  <a:schemeClr val="bg1"/>
                </a:solidFill>
                <a:latin typeface="TT Octosquares Expanded Bold"/>
                <a:ea typeface="TT Octosquares Expanded Bold"/>
                <a:cs typeface="TT Octosquares Expanded Bold"/>
                <a:sym typeface="TT Octosquares Expanded Bold"/>
              </a:rPr>
              <a:t>Maor Mualem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290D4D">
                <a:alpha val="100000"/>
              </a:srgbClr>
            </a:gs>
            <a:gs pos="100000">
              <a:srgbClr val="2C81A4">
                <a:alpha val="100000"/>
              </a:srgbClr>
            </a:gs>
          </a:gsLst>
          <a:lin ang="0" scaled="0"/>
        </a:gradFill>
        <a:effectLst/>
      </p:bgPr>
    </p:bg>
    <p:spTree>
      <p:nvGrpSpPr>
        <p:cNvPr id="1" name=""/>
        <p:cNvGrpSpPr/>
        <p:nvPr/>
      </p:nvGrpSpPr>
      <p:grpSpPr>
        <a:xfrm>
          <a:off x="0" y="0"/>
          <a:ext cx="0" cy="0"/>
          <a:chOff x="0" y="0"/>
          <a:chExt cx="0" cy="0"/>
        </a:xfrm>
      </p:grpSpPr>
      <p:grpSp>
        <p:nvGrpSpPr>
          <p:cNvPr id="2" name="Group 2"/>
          <p:cNvGrpSpPr/>
          <p:nvPr/>
        </p:nvGrpSpPr>
        <p:grpSpPr>
          <a:xfrm>
            <a:off x="1276477" y="837576"/>
            <a:ext cx="15735045" cy="8611847"/>
            <a:chOff x="0" y="0"/>
            <a:chExt cx="4144209" cy="2268141"/>
          </a:xfrm>
        </p:grpSpPr>
        <p:sp>
          <p:nvSpPr>
            <p:cNvPr id="3" name="Freeform 3"/>
            <p:cNvSpPr/>
            <p:nvPr/>
          </p:nvSpPr>
          <p:spPr>
            <a:xfrm>
              <a:off x="0" y="0"/>
              <a:ext cx="4144209" cy="2268141"/>
            </a:xfrm>
            <a:custGeom>
              <a:avLst/>
              <a:gdLst/>
              <a:ahLst/>
              <a:cxnLst/>
              <a:rect l="l" t="t" r="r" b="b"/>
              <a:pathLst>
                <a:path w="4144209" h="2268141">
                  <a:moveTo>
                    <a:pt x="4064791" y="0"/>
                  </a:moveTo>
                  <a:lnTo>
                    <a:pt x="79418" y="0"/>
                  </a:lnTo>
                  <a:cubicBezTo>
                    <a:pt x="79418" y="43699"/>
                    <a:pt x="44079" y="79418"/>
                    <a:pt x="0" y="79418"/>
                  </a:cubicBezTo>
                  <a:lnTo>
                    <a:pt x="0" y="2188723"/>
                  </a:lnTo>
                  <a:cubicBezTo>
                    <a:pt x="43699" y="2188723"/>
                    <a:pt x="79418" y="2224062"/>
                    <a:pt x="79418" y="2268141"/>
                  </a:cubicBezTo>
                  <a:lnTo>
                    <a:pt x="4064791" y="2268141"/>
                  </a:lnTo>
                  <a:cubicBezTo>
                    <a:pt x="4064791" y="2224442"/>
                    <a:pt x="4100130" y="2188723"/>
                    <a:pt x="4144209" y="2188723"/>
                  </a:cubicBezTo>
                  <a:lnTo>
                    <a:pt x="4144209" y="79418"/>
                  </a:lnTo>
                  <a:cubicBezTo>
                    <a:pt x="4100510" y="79418"/>
                    <a:pt x="4064791" y="44079"/>
                    <a:pt x="4064791" y="0"/>
                  </a:cubicBezTo>
                  <a:close/>
                </a:path>
              </a:pathLst>
            </a:custGeom>
            <a:solidFill>
              <a:srgbClr val="000000">
                <a:alpha val="0"/>
              </a:srgbClr>
            </a:solidFill>
            <a:ln w="19050" cap="sq">
              <a:solidFill>
                <a:srgbClr val="FFCFD2"/>
              </a:solidFill>
              <a:prstDash val="solid"/>
              <a:miter/>
            </a:ln>
          </p:spPr>
          <p:txBody>
            <a:bodyPr/>
            <a:lstStyle/>
            <a:p>
              <a:endParaRPr lang="he-IL"/>
            </a:p>
          </p:txBody>
        </p:sp>
        <p:sp>
          <p:nvSpPr>
            <p:cNvPr id="4" name="TextBox 4"/>
            <p:cNvSpPr txBox="1"/>
            <p:nvPr/>
          </p:nvSpPr>
          <p:spPr>
            <a:xfrm>
              <a:off x="38100" y="0"/>
              <a:ext cx="4068009" cy="2230041"/>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0555" y="118657"/>
            <a:ext cx="3721544" cy="3852004"/>
            <a:chOff x="-390846" y="-219261"/>
            <a:chExt cx="812800" cy="812800"/>
          </a:xfrm>
        </p:grpSpPr>
        <p:sp>
          <p:nvSpPr>
            <p:cNvPr id="6" name="Freeform 6"/>
            <p:cNvSpPr/>
            <p:nvPr/>
          </p:nvSpPr>
          <p:spPr>
            <a:xfrm>
              <a:off x="-390846" y="-219261"/>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34388" r="-34388"/>
              </a:stretch>
            </a:blipFill>
            <a:ln w="38100" cap="sq">
              <a:solidFill>
                <a:srgbClr val="FFFCF3"/>
              </a:solidFill>
              <a:prstDash val="solid"/>
              <a:miter/>
            </a:ln>
          </p:spPr>
          <p:txBody>
            <a:bodyPr/>
            <a:lstStyle/>
            <a:p>
              <a:endParaRPr lang="he-IL"/>
            </a:p>
          </p:txBody>
        </p:sp>
      </p:grpSp>
      <p:sp>
        <p:nvSpPr>
          <p:cNvPr id="7" name="Freeform 7"/>
          <p:cNvSpPr/>
          <p:nvPr/>
        </p:nvSpPr>
        <p:spPr>
          <a:xfrm>
            <a:off x="14026391" y="510325"/>
            <a:ext cx="1617859" cy="1626732"/>
          </a:xfrm>
          <a:custGeom>
            <a:avLst/>
            <a:gdLst/>
            <a:ahLst/>
            <a:cxnLst/>
            <a:rect l="l" t="t" r="r" b="b"/>
            <a:pathLst>
              <a:path w="1617859" h="1626732">
                <a:moveTo>
                  <a:pt x="0" y="0"/>
                </a:moveTo>
                <a:lnTo>
                  <a:pt x="1617859" y="0"/>
                </a:lnTo>
                <a:lnTo>
                  <a:pt x="1617859" y="1626732"/>
                </a:lnTo>
                <a:lnTo>
                  <a:pt x="0" y="16267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8" name="Freeform 8"/>
          <p:cNvSpPr/>
          <p:nvPr/>
        </p:nvSpPr>
        <p:spPr>
          <a:xfrm>
            <a:off x="15641441" y="510325"/>
            <a:ext cx="1617859" cy="1626732"/>
          </a:xfrm>
          <a:custGeom>
            <a:avLst/>
            <a:gdLst/>
            <a:ahLst/>
            <a:cxnLst/>
            <a:rect l="l" t="t" r="r" b="b"/>
            <a:pathLst>
              <a:path w="1617859" h="1626732">
                <a:moveTo>
                  <a:pt x="0" y="0"/>
                </a:moveTo>
                <a:lnTo>
                  <a:pt x="1617859" y="0"/>
                </a:lnTo>
                <a:lnTo>
                  <a:pt x="1617859" y="1626732"/>
                </a:lnTo>
                <a:lnTo>
                  <a:pt x="0" y="16267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9" name="Freeform 9"/>
          <p:cNvSpPr/>
          <p:nvPr/>
        </p:nvSpPr>
        <p:spPr>
          <a:xfrm rot="10800000">
            <a:off x="441406" y="5861690"/>
            <a:ext cx="1617859" cy="1626732"/>
          </a:xfrm>
          <a:custGeom>
            <a:avLst/>
            <a:gdLst/>
            <a:ahLst/>
            <a:cxnLst/>
            <a:rect l="l" t="t" r="r" b="b"/>
            <a:pathLst>
              <a:path w="1617859" h="1626732">
                <a:moveTo>
                  <a:pt x="0" y="0"/>
                </a:moveTo>
                <a:lnTo>
                  <a:pt x="1617860" y="0"/>
                </a:lnTo>
                <a:lnTo>
                  <a:pt x="1617860" y="1626732"/>
                </a:lnTo>
                <a:lnTo>
                  <a:pt x="0" y="16267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10" name="Freeform 10"/>
          <p:cNvSpPr/>
          <p:nvPr/>
        </p:nvSpPr>
        <p:spPr>
          <a:xfrm rot="10800000">
            <a:off x="2056456" y="5861690"/>
            <a:ext cx="1617859" cy="1626732"/>
          </a:xfrm>
          <a:custGeom>
            <a:avLst/>
            <a:gdLst/>
            <a:ahLst/>
            <a:cxnLst/>
            <a:rect l="l" t="t" r="r" b="b"/>
            <a:pathLst>
              <a:path w="1617859" h="1626732">
                <a:moveTo>
                  <a:pt x="0" y="0"/>
                </a:moveTo>
                <a:lnTo>
                  <a:pt x="1617860" y="0"/>
                </a:lnTo>
                <a:lnTo>
                  <a:pt x="1617860" y="1626732"/>
                </a:lnTo>
                <a:lnTo>
                  <a:pt x="0" y="16267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grpSp>
        <p:nvGrpSpPr>
          <p:cNvPr id="11" name="Group 11"/>
          <p:cNvGrpSpPr/>
          <p:nvPr/>
        </p:nvGrpSpPr>
        <p:grpSpPr>
          <a:xfrm>
            <a:off x="11625188" y="7620731"/>
            <a:ext cx="1066990" cy="106699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90D4D">
                    <a:alpha val="100000"/>
                  </a:srgbClr>
                </a:gs>
                <a:gs pos="100000">
                  <a:srgbClr val="2C81A4">
                    <a:alpha val="100000"/>
                  </a:srgbClr>
                </a:gs>
              </a:gsLst>
              <a:lin ang="0"/>
            </a:gradFill>
          </p:spPr>
          <p:txBody>
            <a:bodyPr/>
            <a:lstStyle/>
            <a:p>
              <a:endParaRPr lang="he-IL"/>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5256038" y="2549425"/>
            <a:ext cx="7775924" cy="1071447"/>
          </a:xfrm>
          <a:prstGeom prst="rect">
            <a:avLst/>
          </a:prstGeom>
        </p:spPr>
        <p:txBody>
          <a:bodyPr lIns="0" tIns="0" rIns="0" bIns="0" rtlCol="0" anchor="t">
            <a:spAutoFit/>
          </a:bodyPr>
          <a:lstStyle/>
          <a:p>
            <a:pPr algn="ctr">
              <a:lnSpc>
                <a:spcPts val="8470"/>
              </a:lnSpc>
            </a:pPr>
            <a:r>
              <a:rPr lang="en-US" sz="6600" b="1" dirty="0">
                <a:solidFill>
                  <a:srgbClr val="FFFFFF"/>
                </a:solidFill>
                <a:latin typeface="TT Octosquares Bold"/>
                <a:ea typeface="TT Octosquares Bold"/>
                <a:cs typeface="TT Octosquares Bold"/>
                <a:sym typeface="TT Octosquares Bold"/>
              </a:rPr>
              <a:t>ABOUT</a:t>
            </a:r>
            <a:endParaRPr lang="en-US" sz="9207" b="1" dirty="0">
              <a:solidFill>
                <a:srgbClr val="FFFFFF"/>
              </a:solidFill>
              <a:latin typeface="TT Octosquares Bold"/>
              <a:ea typeface="TT Octosquares Bold"/>
              <a:cs typeface="TT Octosquares Bold"/>
              <a:sym typeface="TT Octosquares Bold"/>
            </a:endParaRPr>
          </a:p>
        </p:txBody>
      </p:sp>
      <p:sp>
        <p:nvSpPr>
          <p:cNvPr id="15" name="TextBox 15"/>
          <p:cNvSpPr txBox="1"/>
          <p:nvPr/>
        </p:nvSpPr>
        <p:spPr>
          <a:xfrm>
            <a:off x="3416297" y="4552589"/>
            <a:ext cx="11585088" cy="1706749"/>
          </a:xfrm>
          <a:prstGeom prst="rect">
            <a:avLst/>
          </a:prstGeom>
        </p:spPr>
        <p:txBody>
          <a:bodyPr lIns="0" tIns="0" rIns="0" bIns="0" rtlCol="0" anchor="t">
            <a:spAutoFit/>
          </a:bodyPr>
          <a:lstStyle/>
          <a:p>
            <a:pPr marL="457200" algn="r" rtl="1"/>
            <a:r>
              <a:rPr lang="he-IL" sz="3200" b="0" i="0" u="none" strike="noStrike" dirty="0">
                <a:solidFill>
                  <a:schemeClr val="bg1"/>
                </a:solidFill>
                <a:effectLst/>
                <a:latin typeface="David" panose="020E0502060401010101" pitchFamily="34" charset="-79"/>
                <a:cs typeface="David" panose="020E0502060401010101" pitchFamily="34" charset="-79"/>
              </a:rPr>
              <a:t>אפליקציית </a:t>
            </a:r>
            <a:r>
              <a:rPr lang="en-US" sz="3200" b="0" i="0" u="none" strike="noStrike" dirty="0">
                <a:solidFill>
                  <a:schemeClr val="bg1"/>
                </a:solidFill>
                <a:effectLst/>
                <a:latin typeface="David" panose="020E0502060401010101" pitchFamily="34" charset="-79"/>
                <a:cs typeface="David" panose="020E0502060401010101" pitchFamily="34" charset="-79"/>
              </a:rPr>
              <a:t>SPIDER 3D</a:t>
            </a:r>
            <a:r>
              <a:rPr lang="he-IL" sz="3200" b="0" i="0" u="none" strike="noStrike" dirty="0">
                <a:solidFill>
                  <a:schemeClr val="bg1"/>
                </a:solidFill>
                <a:effectLst/>
                <a:latin typeface="David" panose="020E0502060401010101" pitchFamily="34" charset="-79"/>
                <a:cs typeface="David" panose="020E0502060401010101" pitchFamily="34" charset="-79"/>
              </a:rPr>
              <a:t> הינה אפליקציה אשר מאגדת בתוכה את האפשרות לרכוש ציוד ומדפסות תלת מימד, בלוגים, מדריכים וקבצי </a:t>
            </a:r>
            <a:r>
              <a:rPr lang="en-US" sz="3200" b="0" i="0" u="none" strike="noStrike" dirty="0">
                <a:solidFill>
                  <a:schemeClr val="bg1"/>
                </a:solidFill>
                <a:effectLst/>
                <a:latin typeface="David" panose="020E0502060401010101" pitchFamily="34" charset="-79"/>
                <a:cs typeface="David" panose="020E0502060401010101" pitchFamily="34" charset="-79"/>
              </a:rPr>
              <a:t>STL</a:t>
            </a:r>
            <a:r>
              <a:rPr lang="he-IL" sz="3200" b="0" i="0" u="none" strike="noStrike" dirty="0">
                <a:solidFill>
                  <a:schemeClr val="bg1"/>
                </a:solidFill>
                <a:effectLst/>
                <a:latin typeface="David" panose="020E0502060401010101" pitchFamily="34" charset="-79"/>
                <a:cs typeface="David" panose="020E0502060401010101" pitchFamily="34" charset="-79"/>
              </a:rPr>
              <a:t> </a:t>
            </a:r>
            <a:r>
              <a:rPr lang="en-US" sz="3200" b="0" i="0" u="none" strike="noStrike" dirty="0">
                <a:solidFill>
                  <a:schemeClr val="bg1"/>
                </a:solidFill>
                <a:effectLst/>
                <a:latin typeface="David" panose="020E0502060401010101" pitchFamily="34" charset="-79"/>
                <a:cs typeface="David" panose="020E0502060401010101" pitchFamily="34" charset="-79"/>
              </a:rPr>
              <a:t> </a:t>
            </a:r>
            <a:r>
              <a:rPr lang="he-IL" sz="3200" b="0" i="0" u="none" strike="noStrike" dirty="0">
                <a:solidFill>
                  <a:schemeClr val="bg1"/>
                </a:solidFill>
                <a:effectLst/>
                <a:latin typeface="David" panose="020E0502060401010101" pitchFamily="34" charset="-79"/>
                <a:cs typeface="David" panose="020E0502060401010101" pitchFamily="34" charset="-79"/>
              </a:rPr>
              <a:t>להורדה.</a:t>
            </a:r>
            <a:endParaRPr lang="he-IL" sz="3200" b="0" dirty="0">
              <a:solidFill>
                <a:schemeClr val="bg1"/>
              </a:solidFill>
              <a:effectLst/>
            </a:endParaRPr>
          </a:p>
          <a:p>
            <a:br>
              <a:rPr lang="he-IL" sz="2400" dirty="0"/>
            </a:br>
            <a:endParaRPr lang="en-US" sz="2291" dirty="0">
              <a:solidFill>
                <a:srgbClr val="FFFFFF"/>
              </a:solidFill>
              <a:latin typeface="Poppins"/>
              <a:ea typeface="Poppins"/>
              <a:cs typeface="Poppins"/>
              <a:sym typeface="Poppins"/>
            </a:endParaRPr>
          </a:p>
        </p:txBody>
      </p:sp>
      <p:sp>
        <p:nvSpPr>
          <p:cNvPr id="16" name="TextBox 16"/>
          <p:cNvSpPr txBox="1"/>
          <p:nvPr/>
        </p:nvSpPr>
        <p:spPr>
          <a:xfrm>
            <a:off x="4526543" y="1739768"/>
            <a:ext cx="8862711" cy="609782"/>
          </a:xfrm>
          <a:prstGeom prst="rect">
            <a:avLst/>
          </a:prstGeom>
        </p:spPr>
        <p:txBody>
          <a:bodyPr wrap="square" lIns="0" tIns="0" rIns="0" bIns="0" rtlCol="0" anchor="t">
            <a:spAutoFit/>
          </a:bodyPr>
          <a:lstStyle/>
          <a:p>
            <a:pPr algn="ctr">
              <a:lnSpc>
                <a:spcPts val="3661"/>
              </a:lnSpc>
              <a:spcBef>
                <a:spcPct val="0"/>
              </a:spcBef>
            </a:pPr>
            <a:r>
              <a:rPr lang="en-US" sz="6600" b="1" dirty="0">
                <a:solidFill>
                  <a:srgbClr val="82D5FF"/>
                </a:solidFill>
                <a:latin typeface="TT Octosquares Expanded Bold"/>
                <a:ea typeface="TT Octosquares Expanded Bold"/>
                <a:cs typeface="TT Octosquares Expanded Bold"/>
                <a:sym typeface="TT Octosquares Expanded Bold"/>
              </a:rPr>
              <a:t>App Spider 3D</a:t>
            </a:r>
          </a:p>
        </p:txBody>
      </p:sp>
      <p:sp>
        <p:nvSpPr>
          <p:cNvPr id="17" name="TextBox 17"/>
          <p:cNvSpPr txBox="1"/>
          <p:nvPr/>
        </p:nvSpPr>
        <p:spPr>
          <a:xfrm>
            <a:off x="17110021" y="9353550"/>
            <a:ext cx="810939" cy="417025"/>
          </a:xfrm>
          <a:prstGeom prst="rect">
            <a:avLst/>
          </a:prstGeom>
        </p:spPr>
        <p:txBody>
          <a:bodyPr lIns="0" tIns="0" rIns="0" bIns="0" rtlCol="0" anchor="t">
            <a:spAutoFit/>
          </a:bodyPr>
          <a:lstStyle/>
          <a:p>
            <a:pPr algn="ctr">
              <a:lnSpc>
                <a:spcPts val="3099"/>
              </a:lnSpc>
            </a:pPr>
            <a:r>
              <a:rPr lang="en-US" sz="3369" b="1">
                <a:solidFill>
                  <a:srgbClr val="FFFFFF"/>
                </a:solidFill>
                <a:latin typeface="TT Octosquares Bold"/>
                <a:ea typeface="TT Octosquares Bold"/>
                <a:cs typeface="TT Octosquares Bold"/>
                <a:sym typeface="TT Octosquares Bold"/>
              </a:rPr>
              <a:t>02</a:t>
            </a:r>
          </a:p>
        </p:txBody>
      </p:sp>
      <p:grpSp>
        <p:nvGrpSpPr>
          <p:cNvPr id="18" name="Group 18"/>
          <p:cNvGrpSpPr/>
          <p:nvPr/>
        </p:nvGrpSpPr>
        <p:grpSpPr>
          <a:xfrm>
            <a:off x="5687290" y="7620731"/>
            <a:ext cx="536655" cy="53665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290D4D">
                    <a:alpha val="100000"/>
                  </a:srgbClr>
                </a:gs>
                <a:gs pos="100000">
                  <a:srgbClr val="2C81A4">
                    <a:alpha val="100000"/>
                  </a:srgbClr>
                </a:gs>
              </a:gsLst>
              <a:lin ang="0"/>
            </a:gradFill>
          </p:spPr>
          <p:txBody>
            <a:bodyPr/>
            <a:lstStyle/>
            <a:p>
              <a:endParaRPr lang="he-IL"/>
            </a:p>
          </p:txBody>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290D4D">
                <a:alpha val="100000"/>
              </a:srgbClr>
            </a:gs>
            <a:gs pos="100000">
              <a:srgbClr val="2C81A4">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1705685" y="3697482"/>
            <a:ext cx="7344918" cy="8229600"/>
          </a:xfrm>
          <a:custGeom>
            <a:avLst/>
            <a:gdLst/>
            <a:ahLst/>
            <a:cxnLst/>
            <a:rect l="l" t="t" r="r" b="b"/>
            <a:pathLst>
              <a:path w="7344918" h="8229600">
                <a:moveTo>
                  <a:pt x="0" y="0"/>
                </a:moveTo>
                <a:lnTo>
                  <a:pt x="7344918" y="0"/>
                </a:lnTo>
                <a:lnTo>
                  <a:pt x="7344918" y="8229600"/>
                </a:lnTo>
                <a:lnTo>
                  <a:pt x="0" y="8229600"/>
                </a:lnTo>
                <a:lnTo>
                  <a:pt x="0" y="0"/>
                </a:lnTo>
                <a:close/>
              </a:path>
            </a:pathLst>
          </a:custGeom>
          <a:blipFill>
            <a:blip r:embed="rId2">
              <a:alphaModFix amt="52000"/>
            </a:blip>
            <a:stretch>
              <a:fillRect/>
            </a:stretch>
          </a:blipFill>
        </p:spPr>
        <p:txBody>
          <a:bodyPr/>
          <a:lstStyle/>
          <a:p>
            <a:endParaRPr lang="he-IL"/>
          </a:p>
        </p:txBody>
      </p:sp>
      <p:sp>
        <p:nvSpPr>
          <p:cNvPr id="3" name="Freeform 3"/>
          <p:cNvSpPr/>
          <p:nvPr/>
        </p:nvSpPr>
        <p:spPr>
          <a:xfrm>
            <a:off x="15327160" y="7310406"/>
            <a:ext cx="3208385" cy="3209988"/>
          </a:xfrm>
          <a:custGeom>
            <a:avLst/>
            <a:gdLst/>
            <a:ahLst/>
            <a:cxnLst/>
            <a:rect l="l" t="t" r="r" b="b"/>
            <a:pathLst>
              <a:path w="3208385" h="3209988">
                <a:moveTo>
                  <a:pt x="0" y="0"/>
                </a:moveTo>
                <a:lnTo>
                  <a:pt x="3208385" y="0"/>
                </a:lnTo>
                <a:lnTo>
                  <a:pt x="3208385" y="3209988"/>
                </a:lnTo>
                <a:lnTo>
                  <a:pt x="0" y="3209988"/>
                </a:lnTo>
                <a:lnTo>
                  <a:pt x="0" y="0"/>
                </a:lnTo>
                <a:close/>
              </a:path>
            </a:pathLst>
          </a:custGeom>
          <a:blipFill>
            <a:blip r:embed="rId3"/>
            <a:stretch>
              <a:fillRect/>
            </a:stretch>
          </a:blipFill>
        </p:spPr>
        <p:txBody>
          <a:bodyPr/>
          <a:lstStyle/>
          <a:p>
            <a:endParaRPr lang="he-IL"/>
          </a:p>
        </p:txBody>
      </p:sp>
      <p:sp>
        <p:nvSpPr>
          <p:cNvPr id="4" name="Freeform 4"/>
          <p:cNvSpPr/>
          <p:nvPr/>
        </p:nvSpPr>
        <p:spPr>
          <a:xfrm>
            <a:off x="-2643759" y="-417318"/>
            <a:ext cx="7344918" cy="8229600"/>
          </a:xfrm>
          <a:custGeom>
            <a:avLst/>
            <a:gdLst/>
            <a:ahLst/>
            <a:cxnLst/>
            <a:rect l="l" t="t" r="r" b="b"/>
            <a:pathLst>
              <a:path w="7344918" h="8229600">
                <a:moveTo>
                  <a:pt x="0" y="0"/>
                </a:moveTo>
                <a:lnTo>
                  <a:pt x="7344918" y="0"/>
                </a:lnTo>
                <a:lnTo>
                  <a:pt x="7344918" y="8229600"/>
                </a:lnTo>
                <a:lnTo>
                  <a:pt x="0" y="8229600"/>
                </a:lnTo>
                <a:lnTo>
                  <a:pt x="0" y="0"/>
                </a:lnTo>
                <a:close/>
              </a:path>
            </a:pathLst>
          </a:custGeom>
          <a:blipFill>
            <a:blip r:embed="rId2">
              <a:alphaModFix amt="52000"/>
            </a:blip>
            <a:stretch>
              <a:fillRect/>
            </a:stretch>
          </a:blipFill>
        </p:spPr>
        <p:txBody>
          <a:bodyPr/>
          <a:lstStyle/>
          <a:p>
            <a:endParaRPr lang="he-IL"/>
          </a:p>
        </p:txBody>
      </p:sp>
      <p:sp>
        <p:nvSpPr>
          <p:cNvPr id="5" name="Freeform 5"/>
          <p:cNvSpPr/>
          <p:nvPr/>
        </p:nvSpPr>
        <p:spPr>
          <a:xfrm>
            <a:off x="-569112" y="-294690"/>
            <a:ext cx="4160059" cy="4162137"/>
          </a:xfrm>
          <a:custGeom>
            <a:avLst/>
            <a:gdLst/>
            <a:ahLst/>
            <a:cxnLst/>
            <a:rect l="l" t="t" r="r" b="b"/>
            <a:pathLst>
              <a:path w="4160059" h="4162137">
                <a:moveTo>
                  <a:pt x="0" y="0"/>
                </a:moveTo>
                <a:lnTo>
                  <a:pt x="4160059" y="0"/>
                </a:lnTo>
                <a:lnTo>
                  <a:pt x="4160059" y="4162138"/>
                </a:lnTo>
                <a:lnTo>
                  <a:pt x="0" y="4162138"/>
                </a:lnTo>
                <a:lnTo>
                  <a:pt x="0" y="0"/>
                </a:lnTo>
                <a:close/>
              </a:path>
            </a:pathLst>
          </a:custGeom>
          <a:blipFill>
            <a:blip r:embed="rId3"/>
            <a:stretch>
              <a:fillRect/>
            </a:stretch>
          </a:blipFill>
        </p:spPr>
        <p:txBody>
          <a:bodyPr/>
          <a:lstStyle/>
          <a:p>
            <a:endParaRPr lang="he-IL"/>
          </a:p>
        </p:txBody>
      </p:sp>
      <p:sp>
        <p:nvSpPr>
          <p:cNvPr id="6" name="TextBox 6"/>
          <p:cNvSpPr txBox="1"/>
          <p:nvPr/>
        </p:nvSpPr>
        <p:spPr>
          <a:xfrm>
            <a:off x="3857099" y="1685769"/>
            <a:ext cx="11146117" cy="1171731"/>
          </a:xfrm>
          <a:prstGeom prst="rect">
            <a:avLst/>
          </a:prstGeom>
        </p:spPr>
        <p:txBody>
          <a:bodyPr lIns="0" tIns="0" rIns="0" bIns="0" rtlCol="0" anchor="t">
            <a:spAutoFit/>
          </a:bodyPr>
          <a:lstStyle/>
          <a:p>
            <a:pPr algn="ctr">
              <a:lnSpc>
                <a:spcPts val="8470"/>
              </a:lnSpc>
            </a:pPr>
            <a:r>
              <a:rPr lang="he-IL" sz="9207" b="1" dirty="0">
                <a:solidFill>
                  <a:srgbClr val="FFFFFF"/>
                </a:solidFill>
                <a:latin typeface="TT Octosquares Bold"/>
                <a:ea typeface="TT Octosquares Bold"/>
                <a:sym typeface="TT Octosquares Bold"/>
              </a:rPr>
              <a:t>מה נבדק</a:t>
            </a:r>
            <a:endParaRPr lang="en-US" sz="9207" b="1" dirty="0">
              <a:solidFill>
                <a:srgbClr val="FFFFFF"/>
              </a:solidFill>
              <a:latin typeface="TT Octosquares Bold"/>
              <a:ea typeface="TT Octosquares Bold"/>
              <a:sym typeface="TT Octosquares Bold"/>
            </a:endParaRPr>
          </a:p>
        </p:txBody>
      </p:sp>
      <p:sp>
        <p:nvSpPr>
          <p:cNvPr id="7" name="Freeform 7"/>
          <p:cNvSpPr/>
          <p:nvPr/>
        </p:nvSpPr>
        <p:spPr>
          <a:xfrm>
            <a:off x="1510918" y="2962613"/>
            <a:ext cx="7391110" cy="7324387"/>
          </a:xfrm>
          <a:custGeom>
            <a:avLst/>
            <a:gdLst/>
            <a:ahLst/>
            <a:cxnLst/>
            <a:rect l="l" t="t" r="r" b="b"/>
            <a:pathLst>
              <a:path w="7391110" h="6217771">
                <a:moveTo>
                  <a:pt x="0" y="0"/>
                </a:moveTo>
                <a:lnTo>
                  <a:pt x="7391109" y="0"/>
                </a:lnTo>
                <a:lnTo>
                  <a:pt x="7391109" y="6217771"/>
                </a:lnTo>
                <a:lnTo>
                  <a:pt x="0" y="6217771"/>
                </a:lnTo>
                <a:lnTo>
                  <a:pt x="0" y="0"/>
                </a:lnTo>
                <a:close/>
              </a:path>
            </a:pathLst>
          </a:custGeom>
          <a:blipFill>
            <a:blip r:embed="rId4">
              <a:alphaModFix amt="82000"/>
            </a:blip>
            <a:stretch>
              <a:fillRect/>
            </a:stretch>
          </a:blipFill>
        </p:spPr>
        <p:txBody>
          <a:bodyPr/>
          <a:lstStyle/>
          <a:p>
            <a:endParaRPr lang="he-IL"/>
          </a:p>
        </p:txBody>
      </p:sp>
      <p:sp>
        <p:nvSpPr>
          <p:cNvPr id="8" name="Freeform 8"/>
          <p:cNvSpPr/>
          <p:nvPr/>
        </p:nvSpPr>
        <p:spPr>
          <a:xfrm>
            <a:off x="9481550" y="2962613"/>
            <a:ext cx="7391110" cy="7324387"/>
          </a:xfrm>
          <a:custGeom>
            <a:avLst/>
            <a:gdLst/>
            <a:ahLst/>
            <a:cxnLst/>
            <a:rect l="l" t="t" r="r" b="b"/>
            <a:pathLst>
              <a:path w="7391110" h="6217771">
                <a:moveTo>
                  <a:pt x="0" y="0"/>
                </a:moveTo>
                <a:lnTo>
                  <a:pt x="7391109" y="0"/>
                </a:lnTo>
                <a:lnTo>
                  <a:pt x="7391109" y="6217771"/>
                </a:lnTo>
                <a:lnTo>
                  <a:pt x="0" y="6217771"/>
                </a:lnTo>
                <a:lnTo>
                  <a:pt x="0" y="0"/>
                </a:lnTo>
                <a:close/>
              </a:path>
            </a:pathLst>
          </a:custGeom>
          <a:blipFill>
            <a:blip r:embed="rId4">
              <a:alphaModFix amt="82000"/>
            </a:blip>
            <a:stretch>
              <a:fillRect/>
            </a:stretch>
          </a:blipFill>
        </p:spPr>
        <p:txBody>
          <a:bodyPr/>
          <a:lstStyle/>
          <a:p>
            <a:endParaRPr lang="he-IL"/>
          </a:p>
        </p:txBody>
      </p:sp>
      <p:sp>
        <p:nvSpPr>
          <p:cNvPr id="9" name="TextBox 9"/>
          <p:cNvSpPr txBox="1"/>
          <p:nvPr/>
        </p:nvSpPr>
        <p:spPr>
          <a:xfrm>
            <a:off x="17110021" y="9353550"/>
            <a:ext cx="810939" cy="417025"/>
          </a:xfrm>
          <a:prstGeom prst="rect">
            <a:avLst/>
          </a:prstGeom>
        </p:spPr>
        <p:txBody>
          <a:bodyPr lIns="0" tIns="0" rIns="0" bIns="0" rtlCol="0" anchor="t">
            <a:spAutoFit/>
          </a:bodyPr>
          <a:lstStyle/>
          <a:p>
            <a:pPr algn="ctr">
              <a:lnSpc>
                <a:spcPts val="3099"/>
              </a:lnSpc>
            </a:pPr>
            <a:r>
              <a:rPr lang="en-US" sz="3369" b="1">
                <a:solidFill>
                  <a:srgbClr val="FFFFFF"/>
                </a:solidFill>
                <a:latin typeface="TT Octosquares Bold"/>
                <a:ea typeface="TT Octosquares Bold"/>
                <a:cs typeface="TT Octosquares Bold"/>
                <a:sym typeface="TT Octosquares Bold"/>
              </a:rPr>
              <a:t>03</a:t>
            </a:r>
          </a:p>
        </p:txBody>
      </p:sp>
      <p:sp>
        <p:nvSpPr>
          <p:cNvPr id="12" name="TextBox 12"/>
          <p:cNvSpPr txBox="1"/>
          <p:nvPr/>
        </p:nvSpPr>
        <p:spPr>
          <a:xfrm>
            <a:off x="10134600" y="4783276"/>
            <a:ext cx="6025125" cy="2480807"/>
          </a:xfrm>
          <a:prstGeom prst="rect">
            <a:avLst/>
          </a:prstGeom>
        </p:spPr>
        <p:txBody>
          <a:bodyPr lIns="0" tIns="0" rIns="0" bIns="0" rtlCol="0" anchor="t">
            <a:spAutoFit/>
          </a:bodyPr>
          <a:lstStyle/>
          <a:p>
            <a:pPr algn="ctr">
              <a:lnSpc>
                <a:spcPts val="2726"/>
              </a:lnSpc>
            </a:pPr>
            <a:r>
              <a:rPr lang="he-IL" sz="4000" dirty="0">
                <a:solidFill>
                  <a:srgbClr val="FFFFFF"/>
                </a:solidFill>
                <a:latin typeface="Poppins"/>
                <a:ea typeface="Poppins"/>
                <a:sym typeface="Poppins"/>
              </a:rPr>
              <a:t>בדיקות עשן</a:t>
            </a:r>
            <a:br>
              <a:rPr lang="en-US" sz="4000" dirty="0">
                <a:solidFill>
                  <a:srgbClr val="FFFFFF"/>
                </a:solidFill>
                <a:latin typeface="Poppins"/>
                <a:ea typeface="Poppins"/>
                <a:sym typeface="Poppins"/>
              </a:rPr>
            </a:br>
            <a:br>
              <a:rPr lang="en-US" sz="4000" dirty="0">
                <a:solidFill>
                  <a:srgbClr val="FFFFFF"/>
                </a:solidFill>
                <a:latin typeface="Poppins"/>
                <a:ea typeface="Poppins"/>
                <a:sym typeface="Poppins"/>
              </a:rPr>
            </a:br>
            <a:r>
              <a:rPr lang="he-IL" sz="4000" dirty="0">
                <a:solidFill>
                  <a:srgbClr val="FFFFFF"/>
                </a:solidFill>
                <a:latin typeface="Poppins"/>
                <a:ea typeface="Poppins"/>
                <a:sym typeface="Poppins"/>
              </a:rPr>
              <a:t>בדיקות רגרסיה</a:t>
            </a:r>
            <a:endParaRPr lang="en-US" sz="4000" dirty="0">
              <a:solidFill>
                <a:srgbClr val="FFFFFF"/>
              </a:solidFill>
              <a:latin typeface="Poppins"/>
              <a:ea typeface="Poppins"/>
              <a:sym typeface="Poppins"/>
            </a:endParaRPr>
          </a:p>
          <a:p>
            <a:pPr algn="ctr">
              <a:lnSpc>
                <a:spcPts val="2726"/>
              </a:lnSpc>
            </a:pPr>
            <a:endParaRPr lang="he-IL" sz="4000" dirty="0">
              <a:solidFill>
                <a:srgbClr val="FFFFFF"/>
              </a:solidFill>
              <a:latin typeface="Poppins"/>
              <a:ea typeface="Poppins"/>
              <a:sym typeface="Poppins"/>
            </a:endParaRPr>
          </a:p>
          <a:p>
            <a:pPr algn="ctr">
              <a:lnSpc>
                <a:spcPts val="2726"/>
              </a:lnSpc>
            </a:pPr>
            <a:r>
              <a:rPr lang="he-IL" sz="4000" dirty="0">
                <a:solidFill>
                  <a:srgbClr val="FFFFFF"/>
                </a:solidFill>
                <a:latin typeface="Poppins"/>
                <a:ea typeface="Poppins"/>
                <a:sym typeface="Poppins"/>
              </a:rPr>
              <a:t>בדיקות תאימות מכשירים</a:t>
            </a:r>
          </a:p>
          <a:p>
            <a:pPr algn="ctr">
              <a:lnSpc>
                <a:spcPts val="2726"/>
              </a:lnSpc>
            </a:pPr>
            <a:endParaRPr lang="he-IL" sz="4000" dirty="0">
              <a:solidFill>
                <a:srgbClr val="FFFFFF"/>
              </a:solidFill>
              <a:latin typeface="Poppins"/>
              <a:ea typeface="Poppins"/>
              <a:sym typeface="Poppins"/>
            </a:endParaRPr>
          </a:p>
          <a:p>
            <a:pPr algn="ctr">
              <a:lnSpc>
                <a:spcPts val="2726"/>
              </a:lnSpc>
            </a:pPr>
            <a:endParaRPr lang="en-US" sz="4000" dirty="0">
              <a:solidFill>
                <a:srgbClr val="FFFFFF"/>
              </a:solidFill>
              <a:latin typeface="Poppins"/>
              <a:ea typeface="Poppins"/>
              <a:sym typeface="Poppins"/>
            </a:endParaRPr>
          </a:p>
        </p:txBody>
      </p:sp>
      <p:sp>
        <p:nvSpPr>
          <p:cNvPr id="14" name="TextBox 14"/>
          <p:cNvSpPr txBox="1"/>
          <p:nvPr/>
        </p:nvSpPr>
        <p:spPr>
          <a:xfrm>
            <a:off x="11363055" y="3238500"/>
            <a:ext cx="4009421" cy="991682"/>
          </a:xfrm>
          <a:prstGeom prst="rect">
            <a:avLst/>
          </a:prstGeom>
        </p:spPr>
        <p:txBody>
          <a:bodyPr lIns="0" tIns="0" rIns="0" bIns="0" rtlCol="0" anchor="t">
            <a:spAutoFit/>
          </a:bodyPr>
          <a:lstStyle/>
          <a:p>
            <a:pPr algn="ctr">
              <a:lnSpc>
                <a:spcPts val="8470"/>
              </a:lnSpc>
            </a:pPr>
            <a:r>
              <a:rPr lang="he-IL" sz="4800" b="1" dirty="0">
                <a:solidFill>
                  <a:srgbClr val="FFFFFF"/>
                </a:solidFill>
                <a:latin typeface="TT Octosquares Bold"/>
                <a:ea typeface="TT Octosquares Bold"/>
                <a:sym typeface="TT Octosquares Bold"/>
              </a:rPr>
              <a:t>בדיקות שבוצעו</a:t>
            </a:r>
            <a:endParaRPr lang="en-US" sz="4800" b="1" dirty="0">
              <a:solidFill>
                <a:srgbClr val="FFFFFF"/>
              </a:solidFill>
              <a:latin typeface="TT Octosquares Bold"/>
              <a:ea typeface="TT Octosquares Bold"/>
              <a:sym typeface="TT Octosquares Bold"/>
            </a:endParaRPr>
          </a:p>
        </p:txBody>
      </p:sp>
      <p:sp>
        <p:nvSpPr>
          <p:cNvPr id="15" name="TextBox 16">
            <a:extLst>
              <a:ext uri="{FF2B5EF4-FFF2-40B4-BE49-F238E27FC236}">
                <a16:creationId xmlns:a16="http://schemas.microsoft.com/office/drawing/2014/main" id="{5D48D5DF-D5AC-A5FE-240C-504250C3B235}"/>
              </a:ext>
            </a:extLst>
          </p:cNvPr>
          <p:cNvSpPr txBox="1"/>
          <p:nvPr/>
        </p:nvSpPr>
        <p:spPr>
          <a:xfrm>
            <a:off x="4526543" y="970874"/>
            <a:ext cx="8862711" cy="609782"/>
          </a:xfrm>
          <a:prstGeom prst="rect">
            <a:avLst/>
          </a:prstGeom>
        </p:spPr>
        <p:txBody>
          <a:bodyPr wrap="square" lIns="0" tIns="0" rIns="0" bIns="0" rtlCol="0" anchor="t">
            <a:spAutoFit/>
          </a:bodyPr>
          <a:lstStyle/>
          <a:p>
            <a:pPr algn="ctr">
              <a:lnSpc>
                <a:spcPts val="3661"/>
              </a:lnSpc>
              <a:spcBef>
                <a:spcPct val="0"/>
              </a:spcBef>
            </a:pPr>
            <a:r>
              <a:rPr lang="en-US" sz="6600" b="1" dirty="0">
                <a:solidFill>
                  <a:srgbClr val="82D5FF"/>
                </a:solidFill>
                <a:latin typeface="TT Octosquares Expanded Bold"/>
                <a:ea typeface="TT Octosquares Expanded Bold"/>
                <a:cs typeface="TT Octosquares Expanded Bold"/>
                <a:sym typeface="TT Octosquares Expanded Bold"/>
              </a:rPr>
              <a:t>App Spider 3D</a:t>
            </a:r>
          </a:p>
        </p:txBody>
      </p:sp>
      <p:sp>
        <p:nvSpPr>
          <p:cNvPr id="16" name="TextBox 12">
            <a:extLst>
              <a:ext uri="{FF2B5EF4-FFF2-40B4-BE49-F238E27FC236}">
                <a16:creationId xmlns:a16="http://schemas.microsoft.com/office/drawing/2014/main" id="{8AF53EB0-C80B-04B4-7EB5-61719197E99C}"/>
              </a:ext>
            </a:extLst>
          </p:cNvPr>
          <p:cNvSpPr txBox="1"/>
          <p:nvPr/>
        </p:nvSpPr>
        <p:spPr>
          <a:xfrm>
            <a:off x="2128275" y="4332347"/>
            <a:ext cx="6025125" cy="4206023"/>
          </a:xfrm>
          <a:prstGeom prst="rect">
            <a:avLst/>
          </a:prstGeom>
        </p:spPr>
        <p:txBody>
          <a:bodyPr lIns="0" tIns="0" rIns="0" bIns="0" rtlCol="0" anchor="t">
            <a:spAutoFit/>
          </a:bodyPr>
          <a:lstStyle/>
          <a:p>
            <a:pPr algn="ctr">
              <a:lnSpc>
                <a:spcPts val="2726"/>
              </a:lnSpc>
            </a:pPr>
            <a:r>
              <a:rPr lang="he-IL" sz="4000" dirty="0">
                <a:solidFill>
                  <a:srgbClr val="FFFFFF"/>
                </a:solidFill>
                <a:latin typeface="Poppins"/>
                <a:ea typeface="Poppins"/>
                <a:sym typeface="Poppins"/>
              </a:rPr>
              <a:t>בדיקת פונקציונאליות</a:t>
            </a:r>
          </a:p>
          <a:p>
            <a:pPr algn="ctr" rtl="1">
              <a:lnSpc>
                <a:spcPts val="2726"/>
              </a:lnSpc>
            </a:pPr>
            <a:endParaRPr lang="he-IL" sz="4000" dirty="0">
              <a:solidFill>
                <a:srgbClr val="FFFFFF"/>
              </a:solidFill>
              <a:latin typeface="Poppins"/>
              <a:ea typeface="Poppins"/>
              <a:sym typeface="Poppins"/>
            </a:endParaRPr>
          </a:p>
          <a:p>
            <a:pPr algn="ctr" rtl="1">
              <a:lnSpc>
                <a:spcPts val="2726"/>
              </a:lnSpc>
            </a:pPr>
            <a:r>
              <a:rPr lang="he-IL" sz="4000" dirty="0">
                <a:solidFill>
                  <a:srgbClr val="FFFFFF"/>
                </a:solidFill>
                <a:latin typeface="Poppins"/>
                <a:ea typeface="Poppins"/>
                <a:sym typeface="Poppins"/>
              </a:rPr>
              <a:t>בדיקות </a:t>
            </a:r>
            <a:r>
              <a:rPr lang="en-US" sz="4000" dirty="0">
                <a:solidFill>
                  <a:srgbClr val="FFFFFF"/>
                </a:solidFill>
                <a:latin typeface="Poppins"/>
                <a:ea typeface="Poppins"/>
                <a:sym typeface="Poppins"/>
              </a:rPr>
              <a:t>GUI</a:t>
            </a:r>
          </a:p>
          <a:p>
            <a:pPr algn="ctr" rtl="1">
              <a:lnSpc>
                <a:spcPts val="2726"/>
              </a:lnSpc>
            </a:pPr>
            <a:endParaRPr lang="he-IL" sz="4000" dirty="0">
              <a:solidFill>
                <a:srgbClr val="FFFFFF"/>
              </a:solidFill>
              <a:latin typeface="Poppins"/>
              <a:ea typeface="Poppins"/>
              <a:sym typeface="Poppins"/>
            </a:endParaRPr>
          </a:p>
          <a:p>
            <a:pPr algn="ctr" rtl="1">
              <a:lnSpc>
                <a:spcPts val="2726"/>
              </a:lnSpc>
            </a:pPr>
            <a:r>
              <a:rPr lang="he-IL" sz="4000" dirty="0">
                <a:solidFill>
                  <a:srgbClr val="FFFFFF"/>
                </a:solidFill>
                <a:latin typeface="Poppins"/>
                <a:ea typeface="Poppins"/>
                <a:sym typeface="Poppins"/>
              </a:rPr>
              <a:t>בדיקות ביצועים</a:t>
            </a:r>
          </a:p>
          <a:p>
            <a:pPr algn="ctr" rtl="1">
              <a:lnSpc>
                <a:spcPts val="2726"/>
              </a:lnSpc>
            </a:pPr>
            <a:endParaRPr lang="he-IL" sz="4000" dirty="0">
              <a:solidFill>
                <a:srgbClr val="FFFFFF"/>
              </a:solidFill>
              <a:latin typeface="Poppins"/>
              <a:ea typeface="Poppins"/>
              <a:sym typeface="Poppins"/>
            </a:endParaRPr>
          </a:p>
          <a:p>
            <a:pPr algn="ctr" rtl="1">
              <a:lnSpc>
                <a:spcPts val="2726"/>
              </a:lnSpc>
            </a:pPr>
            <a:r>
              <a:rPr lang="he-IL" sz="4000" dirty="0">
                <a:solidFill>
                  <a:srgbClr val="FFFFFF"/>
                </a:solidFill>
                <a:latin typeface="Poppins"/>
                <a:ea typeface="Poppins"/>
                <a:sym typeface="Poppins"/>
              </a:rPr>
              <a:t>בדיקות נגישות</a:t>
            </a:r>
          </a:p>
          <a:p>
            <a:pPr algn="ctr" rtl="1">
              <a:lnSpc>
                <a:spcPts val="2726"/>
              </a:lnSpc>
            </a:pPr>
            <a:endParaRPr lang="he-IL" sz="4000" dirty="0">
              <a:solidFill>
                <a:srgbClr val="FFFFFF"/>
              </a:solidFill>
              <a:latin typeface="Poppins"/>
              <a:ea typeface="Poppins"/>
              <a:sym typeface="Poppins"/>
            </a:endParaRPr>
          </a:p>
          <a:p>
            <a:pPr algn="ctr" rtl="1">
              <a:lnSpc>
                <a:spcPts val="2726"/>
              </a:lnSpc>
            </a:pPr>
            <a:r>
              <a:rPr lang="he-IL" sz="4000" dirty="0">
                <a:solidFill>
                  <a:srgbClr val="FFFFFF"/>
                </a:solidFill>
                <a:latin typeface="Poppins"/>
                <a:ea typeface="Poppins"/>
                <a:sym typeface="Poppins"/>
              </a:rPr>
              <a:t>בדיקות תאימות מכשירים</a:t>
            </a:r>
          </a:p>
          <a:p>
            <a:pPr algn="ctr" rtl="1">
              <a:lnSpc>
                <a:spcPts val="2726"/>
              </a:lnSpc>
            </a:pPr>
            <a:endParaRPr lang="he-IL" sz="4000" dirty="0">
              <a:solidFill>
                <a:srgbClr val="FFFFFF"/>
              </a:solidFill>
              <a:latin typeface="Poppins"/>
              <a:ea typeface="Poppins"/>
              <a:sym typeface="Poppins"/>
            </a:endParaRPr>
          </a:p>
          <a:p>
            <a:pPr algn="ctr" rtl="1">
              <a:lnSpc>
                <a:spcPts val="2726"/>
              </a:lnSpc>
            </a:pPr>
            <a:r>
              <a:rPr lang="he-IL" sz="4000" dirty="0">
                <a:solidFill>
                  <a:srgbClr val="FFFFFF"/>
                </a:solidFill>
                <a:latin typeface="Poppins"/>
                <a:ea typeface="Poppins"/>
                <a:sym typeface="Poppins"/>
              </a:rPr>
              <a:t>בדיקות קצה</a:t>
            </a:r>
            <a:endParaRPr lang="en-US" sz="4000" dirty="0">
              <a:solidFill>
                <a:srgbClr val="FFFFFF"/>
              </a:solidFill>
              <a:latin typeface="Poppins"/>
              <a:ea typeface="Poppins"/>
              <a:sym typeface="Poppins"/>
            </a:endParaRPr>
          </a:p>
          <a:p>
            <a:pPr algn="ctr">
              <a:lnSpc>
                <a:spcPts val="2726"/>
              </a:lnSpc>
            </a:pPr>
            <a:r>
              <a:rPr lang="he-IL" sz="4000" dirty="0">
                <a:solidFill>
                  <a:srgbClr val="FFFFFF"/>
                </a:solidFill>
                <a:latin typeface="Poppins"/>
                <a:ea typeface="Poppins"/>
                <a:sym typeface="Poppins"/>
              </a:rPr>
              <a:t> </a:t>
            </a:r>
            <a:endParaRPr lang="en-US" sz="4000" dirty="0">
              <a:solidFill>
                <a:srgbClr val="FFFFFF"/>
              </a:solidFill>
              <a:latin typeface="Poppins"/>
              <a:ea typeface="Poppins"/>
              <a:sym typeface="Poppins"/>
            </a:endParaRPr>
          </a:p>
        </p:txBody>
      </p:sp>
      <p:sp>
        <p:nvSpPr>
          <p:cNvPr id="17" name="TextBox 14">
            <a:extLst>
              <a:ext uri="{FF2B5EF4-FFF2-40B4-BE49-F238E27FC236}">
                <a16:creationId xmlns:a16="http://schemas.microsoft.com/office/drawing/2014/main" id="{8B93335D-4FE9-82CE-2AC5-B7990F3A2B54}"/>
              </a:ext>
            </a:extLst>
          </p:cNvPr>
          <p:cNvSpPr txBox="1"/>
          <p:nvPr/>
        </p:nvSpPr>
        <p:spPr>
          <a:xfrm>
            <a:off x="3285855" y="3238500"/>
            <a:ext cx="4009421" cy="991682"/>
          </a:xfrm>
          <a:prstGeom prst="rect">
            <a:avLst/>
          </a:prstGeom>
        </p:spPr>
        <p:txBody>
          <a:bodyPr lIns="0" tIns="0" rIns="0" bIns="0" rtlCol="0" anchor="t">
            <a:spAutoFit/>
          </a:bodyPr>
          <a:lstStyle/>
          <a:p>
            <a:pPr algn="ctr">
              <a:lnSpc>
                <a:spcPts val="8470"/>
              </a:lnSpc>
            </a:pPr>
            <a:r>
              <a:rPr lang="he-IL" sz="4800" b="1" dirty="0">
                <a:solidFill>
                  <a:srgbClr val="FFFFFF"/>
                </a:solidFill>
                <a:latin typeface="TT Octosquares Bold"/>
                <a:ea typeface="TT Octosquares Bold"/>
                <a:sym typeface="TT Octosquares Bold"/>
              </a:rPr>
              <a:t>סוגי בדיקות</a:t>
            </a:r>
            <a:endParaRPr lang="en-US" sz="4800" b="1" dirty="0">
              <a:solidFill>
                <a:srgbClr val="FFFFFF"/>
              </a:solidFill>
              <a:latin typeface="TT Octosquares Bold"/>
              <a:ea typeface="TT Octosquares Bold"/>
              <a:sym typeface="TT Octosquares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90D4D">
                <a:alpha val="100000"/>
              </a:srgbClr>
            </a:gs>
            <a:gs pos="100000">
              <a:srgbClr val="2C81A4">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488738" y="2093352"/>
            <a:ext cx="11271936" cy="2403524"/>
          </a:xfrm>
          <a:custGeom>
            <a:avLst/>
            <a:gdLst/>
            <a:ahLst/>
            <a:cxnLst/>
            <a:rect l="l" t="t" r="r" b="b"/>
            <a:pathLst>
              <a:path w="9848350" h="1858876">
                <a:moveTo>
                  <a:pt x="0" y="0"/>
                </a:moveTo>
                <a:lnTo>
                  <a:pt x="9848350" y="0"/>
                </a:lnTo>
                <a:lnTo>
                  <a:pt x="9848350" y="1858877"/>
                </a:lnTo>
                <a:lnTo>
                  <a:pt x="0" y="1858877"/>
                </a:lnTo>
                <a:lnTo>
                  <a:pt x="0" y="0"/>
                </a:lnTo>
                <a:close/>
              </a:path>
            </a:pathLst>
          </a:custGeom>
          <a:blipFill>
            <a:blip r:embed="rId3"/>
            <a:stretch>
              <a:fillRect/>
            </a:stretch>
          </a:blipFill>
        </p:spPr>
        <p:txBody>
          <a:bodyPr/>
          <a:lstStyle/>
          <a:p>
            <a:endParaRPr lang="he-IL" dirty="0"/>
          </a:p>
        </p:txBody>
      </p:sp>
      <p:sp>
        <p:nvSpPr>
          <p:cNvPr id="3" name="Freeform 3"/>
          <p:cNvSpPr/>
          <p:nvPr/>
        </p:nvSpPr>
        <p:spPr>
          <a:xfrm>
            <a:off x="2303418" y="4762500"/>
            <a:ext cx="11271936" cy="2403524"/>
          </a:xfrm>
          <a:custGeom>
            <a:avLst/>
            <a:gdLst/>
            <a:ahLst/>
            <a:cxnLst/>
            <a:rect l="l" t="t" r="r" b="b"/>
            <a:pathLst>
              <a:path w="9848350" h="1858876">
                <a:moveTo>
                  <a:pt x="0" y="0"/>
                </a:moveTo>
                <a:lnTo>
                  <a:pt x="9848350" y="0"/>
                </a:lnTo>
                <a:lnTo>
                  <a:pt x="9848350" y="1858876"/>
                </a:lnTo>
                <a:lnTo>
                  <a:pt x="0" y="1858876"/>
                </a:lnTo>
                <a:lnTo>
                  <a:pt x="0" y="0"/>
                </a:lnTo>
                <a:close/>
              </a:path>
            </a:pathLst>
          </a:custGeom>
          <a:blipFill>
            <a:blip r:embed="rId3"/>
            <a:stretch>
              <a:fillRect/>
            </a:stretch>
          </a:blipFill>
        </p:spPr>
        <p:txBody>
          <a:bodyPr/>
          <a:lstStyle/>
          <a:p>
            <a:endParaRPr lang="he-IL"/>
          </a:p>
        </p:txBody>
      </p:sp>
      <p:sp>
        <p:nvSpPr>
          <p:cNvPr id="4" name="Freeform 4"/>
          <p:cNvSpPr/>
          <p:nvPr/>
        </p:nvSpPr>
        <p:spPr>
          <a:xfrm>
            <a:off x="2303418" y="7432284"/>
            <a:ext cx="11271936" cy="2403524"/>
          </a:xfrm>
          <a:custGeom>
            <a:avLst/>
            <a:gdLst/>
            <a:ahLst/>
            <a:cxnLst/>
            <a:rect l="l" t="t" r="r" b="b"/>
            <a:pathLst>
              <a:path w="9848350" h="1858876">
                <a:moveTo>
                  <a:pt x="0" y="0"/>
                </a:moveTo>
                <a:lnTo>
                  <a:pt x="9848350" y="0"/>
                </a:lnTo>
                <a:lnTo>
                  <a:pt x="9848350" y="1858876"/>
                </a:lnTo>
                <a:lnTo>
                  <a:pt x="0" y="1858876"/>
                </a:lnTo>
                <a:lnTo>
                  <a:pt x="0" y="0"/>
                </a:lnTo>
                <a:close/>
              </a:path>
            </a:pathLst>
          </a:custGeom>
          <a:blipFill>
            <a:blip r:embed="rId3"/>
            <a:stretch>
              <a:fillRect/>
            </a:stretch>
          </a:blipFill>
        </p:spPr>
        <p:txBody>
          <a:bodyPr/>
          <a:lstStyle/>
          <a:p>
            <a:endParaRPr lang="he-IL"/>
          </a:p>
        </p:txBody>
      </p:sp>
      <p:grpSp>
        <p:nvGrpSpPr>
          <p:cNvPr id="5" name="Group 5"/>
          <p:cNvGrpSpPr/>
          <p:nvPr/>
        </p:nvGrpSpPr>
        <p:grpSpPr>
          <a:xfrm>
            <a:off x="14607840" y="2370901"/>
            <a:ext cx="2827774" cy="1387821"/>
            <a:chOff x="0" y="0"/>
            <a:chExt cx="632572" cy="365517"/>
          </a:xfrm>
        </p:grpSpPr>
        <p:sp>
          <p:nvSpPr>
            <p:cNvPr id="6" name="Freeform 6"/>
            <p:cNvSpPr/>
            <p:nvPr/>
          </p:nvSpPr>
          <p:spPr>
            <a:xfrm>
              <a:off x="0" y="0"/>
              <a:ext cx="632572" cy="365517"/>
            </a:xfrm>
            <a:custGeom>
              <a:avLst/>
              <a:gdLst/>
              <a:ahLst/>
              <a:cxnLst/>
              <a:rect l="l" t="t" r="r" b="b"/>
              <a:pathLst>
                <a:path w="632572" h="365517">
                  <a:moveTo>
                    <a:pt x="164393" y="0"/>
                  </a:moveTo>
                  <a:lnTo>
                    <a:pt x="468179" y="0"/>
                  </a:lnTo>
                  <a:cubicBezTo>
                    <a:pt x="558971" y="0"/>
                    <a:pt x="632572" y="73601"/>
                    <a:pt x="632572" y="164393"/>
                  </a:cubicBezTo>
                  <a:lnTo>
                    <a:pt x="632572" y="201124"/>
                  </a:lnTo>
                  <a:cubicBezTo>
                    <a:pt x="632572" y="291916"/>
                    <a:pt x="558971" y="365517"/>
                    <a:pt x="468179" y="365517"/>
                  </a:cubicBezTo>
                  <a:lnTo>
                    <a:pt x="164393" y="365517"/>
                  </a:lnTo>
                  <a:cubicBezTo>
                    <a:pt x="120793" y="365517"/>
                    <a:pt x="78979" y="348197"/>
                    <a:pt x="48150" y="317367"/>
                  </a:cubicBezTo>
                  <a:cubicBezTo>
                    <a:pt x="17320" y="286538"/>
                    <a:pt x="0" y="244724"/>
                    <a:pt x="0" y="201124"/>
                  </a:cubicBezTo>
                  <a:lnTo>
                    <a:pt x="0" y="164393"/>
                  </a:lnTo>
                  <a:cubicBezTo>
                    <a:pt x="0" y="73601"/>
                    <a:pt x="73601" y="0"/>
                    <a:pt x="164393" y="0"/>
                  </a:cubicBezTo>
                  <a:close/>
                </a:path>
              </a:pathLst>
            </a:custGeom>
            <a:gradFill rotWithShape="1">
              <a:gsLst>
                <a:gs pos="0">
                  <a:srgbClr val="5A27BD">
                    <a:alpha val="100000"/>
                  </a:srgbClr>
                </a:gs>
                <a:gs pos="100000">
                  <a:srgbClr val="1E377F">
                    <a:alpha val="100000"/>
                  </a:srgbClr>
                </a:gs>
              </a:gsLst>
              <a:lin ang="0"/>
            </a:gradFill>
            <a:ln w="38100" cap="rnd">
              <a:gradFill>
                <a:gsLst>
                  <a:gs pos="0">
                    <a:srgbClr val="924FBB">
                      <a:alpha val="100000"/>
                    </a:srgbClr>
                  </a:gs>
                  <a:gs pos="100000">
                    <a:srgbClr val="DE8AEF">
                      <a:alpha val="100000"/>
                    </a:srgbClr>
                  </a:gs>
                </a:gsLst>
                <a:lin ang="0"/>
              </a:gradFill>
              <a:prstDash val="solid"/>
              <a:round/>
            </a:ln>
          </p:spPr>
          <p:txBody>
            <a:bodyPr/>
            <a:lstStyle/>
            <a:p>
              <a:endParaRPr lang="he-IL"/>
            </a:p>
          </p:txBody>
        </p:sp>
        <p:sp>
          <p:nvSpPr>
            <p:cNvPr id="7" name="TextBox 7"/>
            <p:cNvSpPr txBox="1"/>
            <p:nvPr/>
          </p:nvSpPr>
          <p:spPr>
            <a:xfrm>
              <a:off x="0" y="-38100"/>
              <a:ext cx="632572" cy="403617"/>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4607840" y="4833088"/>
            <a:ext cx="2827774" cy="1387821"/>
            <a:chOff x="0" y="0"/>
            <a:chExt cx="632572" cy="365517"/>
          </a:xfrm>
        </p:grpSpPr>
        <p:sp>
          <p:nvSpPr>
            <p:cNvPr id="9" name="Freeform 9"/>
            <p:cNvSpPr/>
            <p:nvPr/>
          </p:nvSpPr>
          <p:spPr>
            <a:xfrm>
              <a:off x="0" y="0"/>
              <a:ext cx="632572" cy="365517"/>
            </a:xfrm>
            <a:custGeom>
              <a:avLst/>
              <a:gdLst/>
              <a:ahLst/>
              <a:cxnLst/>
              <a:rect l="l" t="t" r="r" b="b"/>
              <a:pathLst>
                <a:path w="632572" h="365517">
                  <a:moveTo>
                    <a:pt x="164393" y="0"/>
                  </a:moveTo>
                  <a:lnTo>
                    <a:pt x="468179" y="0"/>
                  </a:lnTo>
                  <a:cubicBezTo>
                    <a:pt x="558971" y="0"/>
                    <a:pt x="632572" y="73601"/>
                    <a:pt x="632572" y="164393"/>
                  </a:cubicBezTo>
                  <a:lnTo>
                    <a:pt x="632572" y="201124"/>
                  </a:lnTo>
                  <a:cubicBezTo>
                    <a:pt x="632572" y="291916"/>
                    <a:pt x="558971" y="365517"/>
                    <a:pt x="468179" y="365517"/>
                  </a:cubicBezTo>
                  <a:lnTo>
                    <a:pt x="164393" y="365517"/>
                  </a:lnTo>
                  <a:cubicBezTo>
                    <a:pt x="120793" y="365517"/>
                    <a:pt x="78979" y="348197"/>
                    <a:pt x="48150" y="317367"/>
                  </a:cubicBezTo>
                  <a:cubicBezTo>
                    <a:pt x="17320" y="286538"/>
                    <a:pt x="0" y="244724"/>
                    <a:pt x="0" y="201124"/>
                  </a:cubicBezTo>
                  <a:lnTo>
                    <a:pt x="0" y="164393"/>
                  </a:lnTo>
                  <a:cubicBezTo>
                    <a:pt x="0" y="73601"/>
                    <a:pt x="73601" y="0"/>
                    <a:pt x="164393" y="0"/>
                  </a:cubicBezTo>
                  <a:close/>
                </a:path>
              </a:pathLst>
            </a:custGeom>
            <a:gradFill rotWithShape="1">
              <a:gsLst>
                <a:gs pos="0">
                  <a:srgbClr val="5A27BD">
                    <a:alpha val="100000"/>
                  </a:srgbClr>
                </a:gs>
                <a:gs pos="100000">
                  <a:srgbClr val="1E377F">
                    <a:alpha val="100000"/>
                  </a:srgbClr>
                </a:gs>
              </a:gsLst>
              <a:lin ang="0"/>
            </a:gradFill>
            <a:ln w="38100" cap="rnd">
              <a:gradFill>
                <a:gsLst>
                  <a:gs pos="0">
                    <a:srgbClr val="924FBB">
                      <a:alpha val="100000"/>
                    </a:srgbClr>
                  </a:gs>
                  <a:gs pos="100000">
                    <a:srgbClr val="DE8AEF">
                      <a:alpha val="100000"/>
                    </a:srgbClr>
                  </a:gs>
                </a:gsLst>
                <a:lin ang="0"/>
              </a:gradFill>
              <a:prstDash val="solid"/>
              <a:round/>
            </a:ln>
          </p:spPr>
          <p:txBody>
            <a:bodyPr/>
            <a:lstStyle/>
            <a:p>
              <a:endParaRPr lang="he-IL"/>
            </a:p>
          </p:txBody>
        </p:sp>
        <p:sp>
          <p:nvSpPr>
            <p:cNvPr id="10" name="TextBox 10"/>
            <p:cNvSpPr txBox="1"/>
            <p:nvPr/>
          </p:nvSpPr>
          <p:spPr>
            <a:xfrm>
              <a:off x="0" y="-38100"/>
              <a:ext cx="632572" cy="403617"/>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4612488" y="7680533"/>
            <a:ext cx="2827774" cy="1387821"/>
            <a:chOff x="0" y="0"/>
            <a:chExt cx="632572" cy="365517"/>
          </a:xfrm>
        </p:grpSpPr>
        <p:sp>
          <p:nvSpPr>
            <p:cNvPr id="12" name="Freeform 12"/>
            <p:cNvSpPr/>
            <p:nvPr/>
          </p:nvSpPr>
          <p:spPr>
            <a:xfrm>
              <a:off x="0" y="0"/>
              <a:ext cx="632572" cy="365517"/>
            </a:xfrm>
            <a:custGeom>
              <a:avLst/>
              <a:gdLst/>
              <a:ahLst/>
              <a:cxnLst/>
              <a:rect l="l" t="t" r="r" b="b"/>
              <a:pathLst>
                <a:path w="632572" h="365517">
                  <a:moveTo>
                    <a:pt x="164393" y="0"/>
                  </a:moveTo>
                  <a:lnTo>
                    <a:pt x="468179" y="0"/>
                  </a:lnTo>
                  <a:cubicBezTo>
                    <a:pt x="558971" y="0"/>
                    <a:pt x="632572" y="73601"/>
                    <a:pt x="632572" y="164393"/>
                  </a:cubicBezTo>
                  <a:lnTo>
                    <a:pt x="632572" y="201124"/>
                  </a:lnTo>
                  <a:cubicBezTo>
                    <a:pt x="632572" y="291916"/>
                    <a:pt x="558971" y="365517"/>
                    <a:pt x="468179" y="365517"/>
                  </a:cubicBezTo>
                  <a:lnTo>
                    <a:pt x="164393" y="365517"/>
                  </a:lnTo>
                  <a:cubicBezTo>
                    <a:pt x="120793" y="365517"/>
                    <a:pt x="78979" y="348197"/>
                    <a:pt x="48150" y="317367"/>
                  </a:cubicBezTo>
                  <a:cubicBezTo>
                    <a:pt x="17320" y="286538"/>
                    <a:pt x="0" y="244724"/>
                    <a:pt x="0" y="201124"/>
                  </a:cubicBezTo>
                  <a:lnTo>
                    <a:pt x="0" y="164393"/>
                  </a:lnTo>
                  <a:cubicBezTo>
                    <a:pt x="0" y="73601"/>
                    <a:pt x="73601" y="0"/>
                    <a:pt x="164393" y="0"/>
                  </a:cubicBezTo>
                  <a:close/>
                </a:path>
              </a:pathLst>
            </a:custGeom>
            <a:gradFill rotWithShape="1">
              <a:gsLst>
                <a:gs pos="0">
                  <a:srgbClr val="5A27BD">
                    <a:alpha val="100000"/>
                  </a:srgbClr>
                </a:gs>
                <a:gs pos="100000">
                  <a:srgbClr val="1E377F">
                    <a:alpha val="100000"/>
                  </a:srgbClr>
                </a:gs>
              </a:gsLst>
              <a:lin ang="0"/>
            </a:gradFill>
            <a:ln w="38100" cap="rnd">
              <a:gradFill>
                <a:gsLst>
                  <a:gs pos="0">
                    <a:srgbClr val="924FBB">
                      <a:alpha val="100000"/>
                    </a:srgbClr>
                  </a:gs>
                  <a:gs pos="100000">
                    <a:srgbClr val="DE8AEF">
                      <a:alpha val="100000"/>
                    </a:srgbClr>
                  </a:gs>
                </a:gsLst>
                <a:lin ang="0"/>
              </a:gradFill>
              <a:prstDash val="solid"/>
              <a:round/>
            </a:ln>
          </p:spPr>
          <p:txBody>
            <a:bodyPr/>
            <a:lstStyle/>
            <a:p>
              <a:endParaRPr lang="he-IL"/>
            </a:p>
          </p:txBody>
        </p:sp>
        <p:sp>
          <p:nvSpPr>
            <p:cNvPr id="13" name="TextBox 13"/>
            <p:cNvSpPr txBox="1"/>
            <p:nvPr/>
          </p:nvSpPr>
          <p:spPr>
            <a:xfrm>
              <a:off x="0" y="-38100"/>
              <a:ext cx="632572" cy="403617"/>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6123177" y="7909444"/>
            <a:ext cx="3208385" cy="3209988"/>
          </a:xfrm>
          <a:custGeom>
            <a:avLst/>
            <a:gdLst/>
            <a:ahLst/>
            <a:cxnLst/>
            <a:rect l="l" t="t" r="r" b="b"/>
            <a:pathLst>
              <a:path w="3208385" h="3209988">
                <a:moveTo>
                  <a:pt x="0" y="0"/>
                </a:moveTo>
                <a:lnTo>
                  <a:pt x="3208385" y="0"/>
                </a:lnTo>
                <a:lnTo>
                  <a:pt x="3208385" y="3209987"/>
                </a:lnTo>
                <a:lnTo>
                  <a:pt x="0" y="3209987"/>
                </a:lnTo>
                <a:lnTo>
                  <a:pt x="0" y="0"/>
                </a:lnTo>
                <a:close/>
              </a:path>
            </a:pathLst>
          </a:custGeom>
          <a:blipFill>
            <a:blip r:embed="rId4"/>
            <a:stretch>
              <a:fillRect/>
            </a:stretch>
          </a:blipFill>
        </p:spPr>
        <p:txBody>
          <a:bodyPr/>
          <a:lstStyle/>
          <a:p>
            <a:endParaRPr lang="he-IL"/>
          </a:p>
        </p:txBody>
      </p:sp>
      <p:sp>
        <p:nvSpPr>
          <p:cNvPr id="15" name="Freeform 15"/>
          <p:cNvSpPr/>
          <p:nvPr/>
        </p:nvSpPr>
        <p:spPr>
          <a:xfrm>
            <a:off x="-419192" y="-427002"/>
            <a:ext cx="3208385" cy="3209988"/>
          </a:xfrm>
          <a:custGeom>
            <a:avLst/>
            <a:gdLst/>
            <a:ahLst/>
            <a:cxnLst/>
            <a:rect l="l" t="t" r="r" b="b"/>
            <a:pathLst>
              <a:path w="3208385" h="3209988">
                <a:moveTo>
                  <a:pt x="0" y="0"/>
                </a:moveTo>
                <a:lnTo>
                  <a:pt x="3208385" y="0"/>
                </a:lnTo>
                <a:lnTo>
                  <a:pt x="3208385" y="3209987"/>
                </a:lnTo>
                <a:lnTo>
                  <a:pt x="0" y="3209987"/>
                </a:lnTo>
                <a:lnTo>
                  <a:pt x="0" y="0"/>
                </a:lnTo>
                <a:close/>
              </a:path>
            </a:pathLst>
          </a:custGeom>
          <a:blipFill>
            <a:blip r:embed="rId4"/>
            <a:stretch>
              <a:fillRect/>
            </a:stretch>
          </a:blipFill>
        </p:spPr>
        <p:txBody>
          <a:bodyPr/>
          <a:lstStyle/>
          <a:p>
            <a:endParaRPr lang="he-IL"/>
          </a:p>
        </p:txBody>
      </p:sp>
      <p:sp>
        <p:nvSpPr>
          <p:cNvPr id="16" name="Freeform 16"/>
          <p:cNvSpPr/>
          <p:nvPr/>
        </p:nvSpPr>
        <p:spPr>
          <a:xfrm>
            <a:off x="54765" y="7468696"/>
            <a:ext cx="2986617" cy="2761376"/>
          </a:xfrm>
          <a:custGeom>
            <a:avLst/>
            <a:gdLst/>
            <a:ahLst/>
            <a:cxnLst/>
            <a:rect l="l" t="t" r="r" b="b"/>
            <a:pathLst>
              <a:path w="2986617" h="2761376">
                <a:moveTo>
                  <a:pt x="0" y="0"/>
                </a:moveTo>
                <a:lnTo>
                  <a:pt x="2986617" y="0"/>
                </a:lnTo>
                <a:lnTo>
                  <a:pt x="2986617" y="2761376"/>
                </a:lnTo>
                <a:lnTo>
                  <a:pt x="0" y="2761376"/>
                </a:lnTo>
                <a:lnTo>
                  <a:pt x="0" y="0"/>
                </a:lnTo>
                <a:close/>
              </a:path>
            </a:pathLst>
          </a:custGeom>
          <a:blipFill>
            <a:blip r:embed="rId5"/>
            <a:stretch>
              <a:fillRect/>
            </a:stretch>
          </a:blipFill>
        </p:spPr>
        <p:txBody>
          <a:bodyPr/>
          <a:lstStyle/>
          <a:p>
            <a:endParaRPr lang="he-IL"/>
          </a:p>
        </p:txBody>
      </p:sp>
      <p:sp>
        <p:nvSpPr>
          <p:cNvPr id="17" name="TextBox 17"/>
          <p:cNvSpPr txBox="1"/>
          <p:nvPr/>
        </p:nvSpPr>
        <p:spPr>
          <a:xfrm>
            <a:off x="604223" y="998365"/>
            <a:ext cx="16317259" cy="1107804"/>
          </a:xfrm>
          <a:prstGeom prst="rect">
            <a:avLst/>
          </a:prstGeom>
        </p:spPr>
        <p:txBody>
          <a:bodyPr wrap="square" lIns="0" tIns="0" rIns="0" bIns="0" rtlCol="0" anchor="t">
            <a:spAutoFit/>
          </a:bodyPr>
          <a:lstStyle/>
          <a:p>
            <a:pPr algn="ctr">
              <a:lnSpc>
                <a:spcPts val="8470"/>
              </a:lnSpc>
            </a:pPr>
            <a:r>
              <a:rPr lang="en-US" sz="8000" dirty="0">
                <a:solidFill>
                  <a:schemeClr val="bg1"/>
                </a:solidFill>
              </a:rPr>
              <a:t>Plan vs. Execution –</a:t>
            </a:r>
            <a:r>
              <a:rPr lang="he-IL" sz="8000" dirty="0">
                <a:solidFill>
                  <a:schemeClr val="bg1"/>
                </a:solidFill>
              </a:rPr>
              <a:t>תכנון מול ביצוע</a:t>
            </a:r>
            <a:endParaRPr lang="en-US" sz="8000" b="1" dirty="0">
              <a:solidFill>
                <a:schemeClr val="bg1"/>
              </a:solidFill>
              <a:latin typeface="TT Octosquares Bold"/>
              <a:ea typeface="TT Octosquares Bold"/>
              <a:cs typeface="TT Octosquares Bold"/>
              <a:sym typeface="TT Octosquares Bold"/>
            </a:endParaRPr>
          </a:p>
        </p:txBody>
      </p:sp>
      <p:sp>
        <p:nvSpPr>
          <p:cNvPr id="19" name="TextBox 19"/>
          <p:cNvSpPr txBox="1"/>
          <p:nvPr/>
        </p:nvSpPr>
        <p:spPr>
          <a:xfrm>
            <a:off x="2799025" y="2461342"/>
            <a:ext cx="10384723" cy="1062278"/>
          </a:xfrm>
          <a:prstGeom prst="rect">
            <a:avLst/>
          </a:prstGeom>
        </p:spPr>
        <p:txBody>
          <a:bodyPr wrap="square" lIns="0" tIns="0" rIns="0" bIns="0" rtlCol="0" anchor="t">
            <a:spAutoFit/>
          </a:bodyPr>
          <a:lstStyle/>
          <a:p>
            <a:pPr algn="r">
              <a:lnSpc>
                <a:spcPts val="2726"/>
              </a:lnSpc>
            </a:pPr>
            <a:r>
              <a:rPr lang="he-IL" sz="2800" dirty="0">
                <a:solidFill>
                  <a:srgbClr val="FFFFFF"/>
                </a:solidFill>
                <a:latin typeface="Poppins"/>
                <a:ea typeface="Poppins"/>
                <a:sym typeface="Poppins"/>
              </a:rPr>
              <a:t>בדיקה זו אינה אפשרית כרגע, מאחר שאין מסמך אפיון המגדיר את כמות המשתמשים שהאפליקציה יכולה לתמוך בהם בו – זמנית, אין ברשותי את הכלים המתאימים לביצוע בדיקה מסוג זה</a:t>
            </a:r>
            <a:endParaRPr lang="en-US" sz="2800" dirty="0">
              <a:solidFill>
                <a:srgbClr val="FFFFFF"/>
              </a:solidFill>
              <a:latin typeface="Poppins"/>
              <a:ea typeface="Poppins"/>
              <a:sym typeface="Poppins"/>
            </a:endParaRPr>
          </a:p>
        </p:txBody>
      </p:sp>
      <p:sp>
        <p:nvSpPr>
          <p:cNvPr id="22" name="TextBox 22"/>
          <p:cNvSpPr txBox="1"/>
          <p:nvPr/>
        </p:nvSpPr>
        <p:spPr>
          <a:xfrm>
            <a:off x="17110021" y="9353550"/>
            <a:ext cx="810939" cy="417025"/>
          </a:xfrm>
          <a:prstGeom prst="rect">
            <a:avLst/>
          </a:prstGeom>
        </p:spPr>
        <p:txBody>
          <a:bodyPr lIns="0" tIns="0" rIns="0" bIns="0" rtlCol="0" anchor="t">
            <a:spAutoFit/>
          </a:bodyPr>
          <a:lstStyle/>
          <a:p>
            <a:pPr algn="ctr">
              <a:lnSpc>
                <a:spcPts val="3099"/>
              </a:lnSpc>
            </a:pPr>
            <a:r>
              <a:rPr lang="en-US" sz="3369" b="1">
                <a:solidFill>
                  <a:srgbClr val="FFFFFF"/>
                </a:solidFill>
                <a:latin typeface="TT Octosquares Bold"/>
                <a:ea typeface="TT Octosquares Bold"/>
                <a:cs typeface="TT Octosquares Bold"/>
                <a:sym typeface="TT Octosquares Bold"/>
              </a:rPr>
              <a:t>04</a:t>
            </a:r>
          </a:p>
        </p:txBody>
      </p:sp>
      <p:sp>
        <p:nvSpPr>
          <p:cNvPr id="23" name="TextBox 23"/>
          <p:cNvSpPr txBox="1"/>
          <p:nvPr/>
        </p:nvSpPr>
        <p:spPr>
          <a:xfrm>
            <a:off x="14814486" y="2901276"/>
            <a:ext cx="2414481" cy="350545"/>
          </a:xfrm>
          <a:prstGeom prst="rect">
            <a:avLst/>
          </a:prstGeom>
        </p:spPr>
        <p:txBody>
          <a:bodyPr wrap="square" lIns="0" tIns="0" rIns="0" bIns="0" rtlCol="0" anchor="t">
            <a:spAutoFit/>
          </a:bodyPr>
          <a:lstStyle/>
          <a:p>
            <a:pPr algn="l">
              <a:lnSpc>
                <a:spcPts val="2454"/>
              </a:lnSpc>
            </a:pPr>
            <a:r>
              <a:rPr lang="he-IL" sz="3200" b="1" dirty="0">
                <a:solidFill>
                  <a:srgbClr val="FFFFFF"/>
                </a:solidFill>
                <a:latin typeface="Poppins Bold"/>
                <a:ea typeface="Poppins Bold"/>
                <a:sym typeface="Poppins Bold"/>
              </a:rPr>
              <a:t>בדיקת עומסים</a:t>
            </a:r>
            <a:endParaRPr lang="en-US" sz="3200" b="1" dirty="0">
              <a:solidFill>
                <a:srgbClr val="FFFFFF"/>
              </a:solidFill>
              <a:latin typeface="Poppins Bold"/>
              <a:ea typeface="Poppins Bold"/>
              <a:sym typeface="Poppins Bold"/>
            </a:endParaRPr>
          </a:p>
        </p:txBody>
      </p:sp>
      <p:sp>
        <p:nvSpPr>
          <p:cNvPr id="26" name="TextBox 16">
            <a:extLst>
              <a:ext uri="{FF2B5EF4-FFF2-40B4-BE49-F238E27FC236}">
                <a16:creationId xmlns:a16="http://schemas.microsoft.com/office/drawing/2014/main" id="{B0B85B51-88FD-E3A2-2AC7-AC92A57F3BA1}"/>
              </a:ext>
            </a:extLst>
          </p:cNvPr>
          <p:cNvSpPr txBox="1"/>
          <p:nvPr/>
        </p:nvSpPr>
        <p:spPr>
          <a:xfrm>
            <a:off x="4712643" y="568210"/>
            <a:ext cx="8862711" cy="609782"/>
          </a:xfrm>
          <a:prstGeom prst="rect">
            <a:avLst/>
          </a:prstGeom>
        </p:spPr>
        <p:txBody>
          <a:bodyPr wrap="square" lIns="0" tIns="0" rIns="0" bIns="0" rtlCol="0" anchor="t">
            <a:spAutoFit/>
          </a:bodyPr>
          <a:lstStyle/>
          <a:p>
            <a:pPr algn="ctr">
              <a:lnSpc>
                <a:spcPts val="3661"/>
              </a:lnSpc>
              <a:spcBef>
                <a:spcPct val="0"/>
              </a:spcBef>
            </a:pPr>
            <a:r>
              <a:rPr lang="en-US" sz="6600" b="1" dirty="0">
                <a:solidFill>
                  <a:srgbClr val="82D5FF"/>
                </a:solidFill>
                <a:latin typeface="TT Octosquares Expanded Bold"/>
                <a:ea typeface="TT Octosquares Expanded Bold"/>
                <a:cs typeface="TT Octosquares Expanded Bold"/>
                <a:sym typeface="TT Octosquares Expanded Bold"/>
              </a:rPr>
              <a:t>App Spider 3D</a:t>
            </a:r>
          </a:p>
        </p:txBody>
      </p:sp>
      <p:sp>
        <p:nvSpPr>
          <p:cNvPr id="28" name="TextBox 19">
            <a:extLst>
              <a:ext uri="{FF2B5EF4-FFF2-40B4-BE49-F238E27FC236}">
                <a16:creationId xmlns:a16="http://schemas.microsoft.com/office/drawing/2014/main" id="{54857B5A-D55D-EA7D-85FD-5690A8531089}"/>
              </a:ext>
            </a:extLst>
          </p:cNvPr>
          <p:cNvSpPr txBox="1"/>
          <p:nvPr/>
        </p:nvSpPr>
        <p:spPr>
          <a:xfrm>
            <a:off x="2799025" y="5168983"/>
            <a:ext cx="10384723" cy="716030"/>
          </a:xfrm>
          <a:prstGeom prst="rect">
            <a:avLst/>
          </a:prstGeom>
        </p:spPr>
        <p:txBody>
          <a:bodyPr wrap="square" lIns="0" tIns="0" rIns="0" bIns="0" rtlCol="0" anchor="t">
            <a:spAutoFit/>
          </a:bodyPr>
          <a:lstStyle/>
          <a:p>
            <a:pPr algn="r">
              <a:lnSpc>
                <a:spcPts val="2726"/>
              </a:lnSpc>
            </a:pPr>
            <a:r>
              <a:rPr lang="he-IL" sz="2800" dirty="0">
                <a:solidFill>
                  <a:srgbClr val="FFFFFF"/>
                </a:solidFill>
                <a:latin typeface="Poppins"/>
                <a:ea typeface="Poppins"/>
                <a:sym typeface="Poppins"/>
              </a:rPr>
              <a:t>בדיקה זו אינה אפשרית כרגע, מאחר שאין אפשרות מבחינה טכנית להיכנס לממשק האבטחה</a:t>
            </a:r>
            <a:endParaRPr lang="en-US" sz="2800" dirty="0">
              <a:solidFill>
                <a:srgbClr val="FFFFFF"/>
              </a:solidFill>
              <a:latin typeface="Poppins"/>
              <a:ea typeface="Poppins"/>
              <a:sym typeface="Poppins"/>
            </a:endParaRPr>
          </a:p>
        </p:txBody>
      </p:sp>
      <p:sp>
        <p:nvSpPr>
          <p:cNvPr id="29" name="TextBox 19">
            <a:extLst>
              <a:ext uri="{FF2B5EF4-FFF2-40B4-BE49-F238E27FC236}">
                <a16:creationId xmlns:a16="http://schemas.microsoft.com/office/drawing/2014/main" id="{C0FA1E6C-A3C5-ABD3-AF22-3FC6C2E7A33D}"/>
              </a:ext>
            </a:extLst>
          </p:cNvPr>
          <p:cNvSpPr txBox="1"/>
          <p:nvPr/>
        </p:nvSpPr>
        <p:spPr>
          <a:xfrm>
            <a:off x="2593060" y="7612561"/>
            <a:ext cx="10384723" cy="1740989"/>
          </a:xfrm>
          <a:prstGeom prst="rect">
            <a:avLst/>
          </a:prstGeom>
        </p:spPr>
        <p:txBody>
          <a:bodyPr wrap="square" lIns="0" tIns="0" rIns="0" bIns="0" rtlCol="0" anchor="t">
            <a:spAutoFit/>
          </a:bodyPr>
          <a:lstStyle/>
          <a:p>
            <a:pPr algn="r">
              <a:lnSpc>
                <a:spcPts val="2726"/>
              </a:lnSpc>
            </a:pPr>
            <a:r>
              <a:rPr lang="he-IL" sz="2800" dirty="0">
                <a:solidFill>
                  <a:srgbClr val="FFFFFF"/>
                </a:solidFill>
                <a:latin typeface="Poppins"/>
                <a:ea typeface="Poppins"/>
                <a:sym typeface="Poppins"/>
              </a:rPr>
              <a:t>לא ניתן לבצע בדיקות התאוששות בשלב זה עקב מספר מגבלות: אין גישה לממשקי התאוששות או למערכות הגיבוי, אין תהליך התאוששות מוגדר או תמיכה טכנית לבדיקות כשל, ואין סביבה מתאימה לביצוע הבדיקה. בנוסף, קיימים אילוצים רגולטוריים ואבטחתיים המגבילים את האפשרות לבצע את הבדיקות.</a:t>
            </a:r>
            <a:endParaRPr lang="en-US" sz="2800" dirty="0">
              <a:solidFill>
                <a:srgbClr val="FFFFFF"/>
              </a:solidFill>
              <a:latin typeface="Poppins"/>
              <a:ea typeface="Poppins"/>
              <a:sym typeface="Poppins"/>
            </a:endParaRPr>
          </a:p>
        </p:txBody>
      </p:sp>
      <p:sp>
        <p:nvSpPr>
          <p:cNvPr id="30" name="TextBox 23">
            <a:extLst>
              <a:ext uri="{FF2B5EF4-FFF2-40B4-BE49-F238E27FC236}">
                <a16:creationId xmlns:a16="http://schemas.microsoft.com/office/drawing/2014/main" id="{968D37B5-6B3A-F711-D00A-C5D213E36BAC}"/>
              </a:ext>
            </a:extLst>
          </p:cNvPr>
          <p:cNvSpPr txBox="1"/>
          <p:nvPr/>
        </p:nvSpPr>
        <p:spPr>
          <a:xfrm>
            <a:off x="14822254" y="5430848"/>
            <a:ext cx="2613360" cy="350545"/>
          </a:xfrm>
          <a:prstGeom prst="rect">
            <a:avLst/>
          </a:prstGeom>
        </p:spPr>
        <p:txBody>
          <a:bodyPr wrap="square" lIns="0" tIns="0" rIns="0" bIns="0" rtlCol="0" anchor="t">
            <a:spAutoFit/>
          </a:bodyPr>
          <a:lstStyle/>
          <a:p>
            <a:pPr algn="l">
              <a:lnSpc>
                <a:spcPts val="2454"/>
              </a:lnSpc>
            </a:pPr>
            <a:r>
              <a:rPr lang="he-IL" sz="3200" b="1" dirty="0">
                <a:solidFill>
                  <a:srgbClr val="FFFFFF"/>
                </a:solidFill>
                <a:latin typeface="Poppins Bold"/>
                <a:ea typeface="Poppins Bold"/>
                <a:sym typeface="Poppins Bold"/>
              </a:rPr>
              <a:t>בדיקת אבטחה</a:t>
            </a:r>
            <a:endParaRPr lang="en-US" sz="3200" b="1" dirty="0">
              <a:solidFill>
                <a:srgbClr val="FFFFFF"/>
              </a:solidFill>
              <a:latin typeface="Poppins Bold"/>
              <a:ea typeface="Poppins Bold"/>
              <a:sym typeface="Poppins Bold"/>
            </a:endParaRPr>
          </a:p>
        </p:txBody>
      </p:sp>
      <p:sp>
        <p:nvSpPr>
          <p:cNvPr id="31" name="TextBox 23">
            <a:extLst>
              <a:ext uri="{FF2B5EF4-FFF2-40B4-BE49-F238E27FC236}">
                <a16:creationId xmlns:a16="http://schemas.microsoft.com/office/drawing/2014/main" id="{C04C9C8E-C75A-179F-7365-A5CFCF4BA653}"/>
              </a:ext>
            </a:extLst>
          </p:cNvPr>
          <p:cNvSpPr txBox="1"/>
          <p:nvPr/>
        </p:nvSpPr>
        <p:spPr>
          <a:xfrm>
            <a:off x="14575885" y="8008482"/>
            <a:ext cx="2827774" cy="671146"/>
          </a:xfrm>
          <a:prstGeom prst="rect">
            <a:avLst/>
          </a:prstGeom>
        </p:spPr>
        <p:txBody>
          <a:bodyPr wrap="square" lIns="0" tIns="0" rIns="0" bIns="0" rtlCol="0" anchor="t">
            <a:spAutoFit/>
          </a:bodyPr>
          <a:lstStyle/>
          <a:p>
            <a:pPr algn="ctr">
              <a:lnSpc>
                <a:spcPts val="2454"/>
              </a:lnSpc>
            </a:pPr>
            <a:r>
              <a:rPr lang="he-IL" sz="3200" b="1" dirty="0">
                <a:solidFill>
                  <a:srgbClr val="FFFFFF"/>
                </a:solidFill>
                <a:latin typeface="Poppins Bold"/>
                <a:ea typeface="Poppins Bold"/>
                <a:sym typeface="Poppins Bold"/>
              </a:rPr>
              <a:t>בדיקת התאוששות</a:t>
            </a:r>
            <a:endParaRPr lang="en-US" sz="3200" b="1" dirty="0">
              <a:solidFill>
                <a:srgbClr val="FFFFFF"/>
              </a:solidFill>
              <a:latin typeface="Poppins Bold"/>
              <a:ea typeface="Poppins Bold"/>
              <a:sym typeface="Poppins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90D4D">
                <a:alpha val="100000"/>
              </a:srgbClr>
            </a:gs>
            <a:gs pos="100000">
              <a:srgbClr val="2C81A4">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3672459" y="-2080186"/>
            <a:ext cx="7344918" cy="8229600"/>
          </a:xfrm>
          <a:custGeom>
            <a:avLst/>
            <a:gdLst/>
            <a:ahLst/>
            <a:cxnLst/>
            <a:rect l="l" t="t" r="r" b="b"/>
            <a:pathLst>
              <a:path w="7344918" h="8229600">
                <a:moveTo>
                  <a:pt x="0" y="0"/>
                </a:moveTo>
                <a:lnTo>
                  <a:pt x="7344918" y="0"/>
                </a:lnTo>
                <a:lnTo>
                  <a:pt x="7344918" y="8229600"/>
                </a:lnTo>
                <a:lnTo>
                  <a:pt x="0" y="8229600"/>
                </a:lnTo>
                <a:lnTo>
                  <a:pt x="0" y="0"/>
                </a:lnTo>
                <a:close/>
              </a:path>
            </a:pathLst>
          </a:custGeom>
          <a:blipFill>
            <a:blip r:embed="rId2">
              <a:alphaModFix amt="52000"/>
            </a:blip>
            <a:stretch>
              <a:fillRect/>
            </a:stretch>
          </a:blipFill>
        </p:spPr>
        <p:txBody>
          <a:bodyPr/>
          <a:lstStyle/>
          <a:p>
            <a:endParaRPr lang="he-IL"/>
          </a:p>
        </p:txBody>
      </p:sp>
      <p:sp>
        <p:nvSpPr>
          <p:cNvPr id="3" name="Freeform 3"/>
          <p:cNvSpPr/>
          <p:nvPr/>
        </p:nvSpPr>
        <p:spPr>
          <a:xfrm>
            <a:off x="1438422" y="2034614"/>
            <a:ext cx="16415312" cy="6856664"/>
          </a:xfrm>
          <a:custGeom>
            <a:avLst/>
            <a:gdLst/>
            <a:ahLst/>
            <a:cxnLst/>
            <a:rect l="l" t="t" r="r" b="b"/>
            <a:pathLst>
              <a:path w="7391110" h="6217771">
                <a:moveTo>
                  <a:pt x="0" y="0"/>
                </a:moveTo>
                <a:lnTo>
                  <a:pt x="7391109" y="0"/>
                </a:lnTo>
                <a:lnTo>
                  <a:pt x="7391109" y="6217772"/>
                </a:lnTo>
                <a:lnTo>
                  <a:pt x="0" y="6217772"/>
                </a:lnTo>
                <a:lnTo>
                  <a:pt x="0" y="0"/>
                </a:lnTo>
                <a:close/>
              </a:path>
            </a:pathLst>
          </a:custGeom>
          <a:blipFill>
            <a:blip r:embed="rId3">
              <a:alphaModFix amt="82000"/>
            </a:blip>
            <a:stretch>
              <a:fillRect/>
            </a:stretch>
          </a:blipFill>
        </p:spPr>
        <p:txBody>
          <a:bodyPr/>
          <a:lstStyle/>
          <a:p>
            <a:endParaRPr lang="he-IL"/>
          </a:p>
        </p:txBody>
      </p:sp>
      <p:sp>
        <p:nvSpPr>
          <p:cNvPr id="6" name="Freeform 6"/>
          <p:cNvSpPr/>
          <p:nvPr/>
        </p:nvSpPr>
        <p:spPr>
          <a:xfrm>
            <a:off x="-967572" y="661678"/>
            <a:ext cx="2405994" cy="3527419"/>
          </a:xfrm>
          <a:custGeom>
            <a:avLst/>
            <a:gdLst/>
            <a:ahLst/>
            <a:cxnLst/>
            <a:rect l="l" t="t" r="r" b="b"/>
            <a:pathLst>
              <a:path w="2405994" h="3527419">
                <a:moveTo>
                  <a:pt x="0" y="0"/>
                </a:moveTo>
                <a:lnTo>
                  <a:pt x="2405994" y="0"/>
                </a:lnTo>
                <a:lnTo>
                  <a:pt x="2405994" y="3527419"/>
                </a:lnTo>
                <a:lnTo>
                  <a:pt x="0" y="3527419"/>
                </a:lnTo>
                <a:lnTo>
                  <a:pt x="0" y="0"/>
                </a:lnTo>
                <a:close/>
              </a:path>
            </a:pathLst>
          </a:custGeom>
          <a:blipFill>
            <a:blip r:embed="rId4"/>
            <a:stretch>
              <a:fillRect/>
            </a:stretch>
          </a:blipFill>
        </p:spPr>
        <p:txBody>
          <a:bodyPr/>
          <a:lstStyle/>
          <a:p>
            <a:endParaRPr lang="he-IL"/>
          </a:p>
        </p:txBody>
      </p:sp>
      <p:sp>
        <p:nvSpPr>
          <p:cNvPr id="8" name="TextBox 8"/>
          <p:cNvSpPr txBox="1"/>
          <p:nvPr/>
        </p:nvSpPr>
        <p:spPr>
          <a:xfrm>
            <a:off x="17177247" y="9353550"/>
            <a:ext cx="865609" cy="415089"/>
          </a:xfrm>
          <a:prstGeom prst="rect">
            <a:avLst/>
          </a:prstGeom>
        </p:spPr>
        <p:txBody>
          <a:bodyPr lIns="0" tIns="0" rIns="0" bIns="0" rtlCol="0" anchor="t">
            <a:spAutoFit/>
          </a:bodyPr>
          <a:lstStyle/>
          <a:p>
            <a:pPr algn="l">
              <a:lnSpc>
                <a:spcPts val="3099"/>
              </a:lnSpc>
            </a:pPr>
            <a:r>
              <a:rPr lang="en-US" sz="3369" b="1">
                <a:solidFill>
                  <a:srgbClr val="FFFFFF"/>
                </a:solidFill>
                <a:latin typeface="TT Octosquares Bold"/>
                <a:ea typeface="TT Octosquares Bold"/>
                <a:cs typeface="TT Octosquares Bold"/>
                <a:sym typeface="TT Octosquares Bold"/>
              </a:rPr>
              <a:t>05</a:t>
            </a:r>
          </a:p>
        </p:txBody>
      </p:sp>
      <p:sp>
        <p:nvSpPr>
          <p:cNvPr id="11" name="TextBox 16">
            <a:extLst>
              <a:ext uri="{FF2B5EF4-FFF2-40B4-BE49-F238E27FC236}">
                <a16:creationId xmlns:a16="http://schemas.microsoft.com/office/drawing/2014/main" id="{39EFC5B5-8FFB-ED5C-BFC2-1AFA140CD231}"/>
              </a:ext>
            </a:extLst>
          </p:cNvPr>
          <p:cNvSpPr txBox="1"/>
          <p:nvPr/>
        </p:nvSpPr>
        <p:spPr>
          <a:xfrm>
            <a:off x="4712643" y="568210"/>
            <a:ext cx="8862711" cy="609782"/>
          </a:xfrm>
          <a:prstGeom prst="rect">
            <a:avLst/>
          </a:prstGeom>
        </p:spPr>
        <p:txBody>
          <a:bodyPr wrap="square" lIns="0" tIns="0" rIns="0" bIns="0" rtlCol="0" anchor="t">
            <a:spAutoFit/>
          </a:bodyPr>
          <a:lstStyle/>
          <a:p>
            <a:pPr algn="ctr">
              <a:lnSpc>
                <a:spcPts val="3661"/>
              </a:lnSpc>
              <a:spcBef>
                <a:spcPct val="0"/>
              </a:spcBef>
            </a:pPr>
            <a:r>
              <a:rPr lang="en-US" sz="6600" b="1" dirty="0">
                <a:solidFill>
                  <a:srgbClr val="82D5FF"/>
                </a:solidFill>
                <a:latin typeface="TT Octosquares Expanded Bold"/>
                <a:ea typeface="TT Octosquares Expanded Bold"/>
                <a:cs typeface="TT Octosquares Expanded Bold"/>
                <a:sym typeface="TT Octosquares Expanded Bold"/>
              </a:rPr>
              <a:t>App Spider 3D</a:t>
            </a:r>
          </a:p>
        </p:txBody>
      </p:sp>
      <p:graphicFrame>
        <p:nvGraphicFramePr>
          <p:cNvPr id="13" name="טבלה 12">
            <a:extLst>
              <a:ext uri="{FF2B5EF4-FFF2-40B4-BE49-F238E27FC236}">
                <a16:creationId xmlns:a16="http://schemas.microsoft.com/office/drawing/2014/main" id="{482BB9E7-A4E2-C38F-0A49-59435D5CDE48}"/>
              </a:ext>
            </a:extLst>
          </p:cNvPr>
          <p:cNvGraphicFramePr>
            <a:graphicFrameLocks noGrp="1"/>
          </p:cNvGraphicFramePr>
          <p:nvPr>
            <p:extLst>
              <p:ext uri="{D42A27DB-BD31-4B8C-83A1-F6EECF244321}">
                <p14:modId xmlns:p14="http://schemas.microsoft.com/office/powerpoint/2010/main" val="3474712530"/>
              </p:ext>
            </p:extLst>
          </p:nvPr>
        </p:nvGraphicFramePr>
        <p:xfrm>
          <a:off x="1513288" y="2986851"/>
          <a:ext cx="14876993" cy="5334000"/>
        </p:xfrm>
        <a:graphic>
          <a:graphicData uri="http://schemas.openxmlformats.org/drawingml/2006/table">
            <a:tbl>
              <a:tblPr rtl="1" firstRow="1" lastRow="1" bandRow="1">
                <a:tableStyleId>{5C22544A-7EE6-4342-B048-85BDC9FD1C3A}</a:tableStyleId>
              </a:tblPr>
              <a:tblGrid>
                <a:gridCol w="2073592">
                  <a:extLst>
                    <a:ext uri="{9D8B030D-6E8A-4147-A177-3AD203B41FA5}">
                      <a16:colId xmlns:a16="http://schemas.microsoft.com/office/drawing/2014/main" val="412625322"/>
                    </a:ext>
                  </a:extLst>
                </a:gridCol>
                <a:gridCol w="5321320">
                  <a:extLst>
                    <a:ext uri="{9D8B030D-6E8A-4147-A177-3AD203B41FA5}">
                      <a16:colId xmlns:a16="http://schemas.microsoft.com/office/drawing/2014/main" val="208842793"/>
                    </a:ext>
                  </a:extLst>
                </a:gridCol>
                <a:gridCol w="2312702">
                  <a:extLst>
                    <a:ext uri="{9D8B030D-6E8A-4147-A177-3AD203B41FA5}">
                      <a16:colId xmlns:a16="http://schemas.microsoft.com/office/drawing/2014/main" val="2100983621"/>
                    </a:ext>
                  </a:extLst>
                </a:gridCol>
                <a:gridCol w="2472128">
                  <a:extLst>
                    <a:ext uri="{9D8B030D-6E8A-4147-A177-3AD203B41FA5}">
                      <a16:colId xmlns:a16="http://schemas.microsoft.com/office/drawing/2014/main" val="3221072328"/>
                    </a:ext>
                  </a:extLst>
                </a:gridCol>
                <a:gridCol w="2697251">
                  <a:extLst>
                    <a:ext uri="{9D8B030D-6E8A-4147-A177-3AD203B41FA5}">
                      <a16:colId xmlns:a16="http://schemas.microsoft.com/office/drawing/2014/main" val="3812506509"/>
                    </a:ext>
                  </a:extLst>
                </a:gridCol>
              </a:tblGrid>
              <a:tr h="975286">
                <a:tc>
                  <a:txBody>
                    <a:bodyPr/>
                    <a:lstStyle/>
                    <a:p>
                      <a:pPr algn="r" rtl="1"/>
                      <a:endParaRPr lang="he-IL" sz="3000" dirty="0"/>
                    </a:p>
                  </a:txBody>
                  <a:tcPr/>
                </a:tc>
                <a:tc>
                  <a:txBody>
                    <a:bodyPr/>
                    <a:lstStyle/>
                    <a:p>
                      <a:pPr algn="r" rtl="1"/>
                      <a:r>
                        <a:rPr lang="he-IL" sz="3000" dirty="0">
                          <a:solidFill>
                            <a:schemeClr val="tx1"/>
                          </a:solidFill>
                        </a:rPr>
                        <a:t>מטרת הבדיקה</a:t>
                      </a:r>
                    </a:p>
                  </a:txBody>
                  <a:tcPr/>
                </a:tc>
                <a:tc>
                  <a:txBody>
                    <a:bodyPr/>
                    <a:lstStyle/>
                    <a:p>
                      <a:pPr algn="ctr" rtl="1"/>
                      <a:r>
                        <a:rPr lang="he-IL" sz="3000" dirty="0">
                          <a:solidFill>
                            <a:schemeClr val="tx1"/>
                          </a:solidFill>
                        </a:rPr>
                        <a:t>בדיקות שעברו</a:t>
                      </a:r>
                    </a:p>
                  </a:txBody>
                  <a:tcPr/>
                </a:tc>
                <a:tc>
                  <a:txBody>
                    <a:bodyPr/>
                    <a:lstStyle/>
                    <a:p>
                      <a:pPr algn="ctr" rtl="1"/>
                      <a:r>
                        <a:rPr lang="he-IL" sz="3000" dirty="0">
                          <a:solidFill>
                            <a:schemeClr val="tx1"/>
                          </a:solidFill>
                        </a:rPr>
                        <a:t>בדיקות שנכשלו</a:t>
                      </a:r>
                    </a:p>
                  </a:txBody>
                  <a:tcPr/>
                </a:tc>
                <a:tc>
                  <a:txBody>
                    <a:bodyPr/>
                    <a:lstStyle/>
                    <a:p>
                      <a:pPr algn="ctr" rtl="1"/>
                      <a:r>
                        <a:rPr lang="he-IL" sz="3000" dirty="0">
                          <a:solidFill>
                            <a:schemeClr val="tx1"/>
                          </a:solidFill>
                        </a:rPr>
                        <a:t>סה"כ בדיקות</a:t>
                      </a:r>
                    </a:p>
                  </a:txBody>
                  <a:tcPr/>
                </a:tc>
                <a:extLst>
                  <a:ext uri="{0D108BD9-81ED-4DB2-BD59-A6C34878D82A}">
                    <a16:rowId xmlns:a16="http://schemas.microsoft.com/office/drawing/2014/main" val="2885154197"/>
                  </a:ext>
                </a:extLst>
              </a:tr>
              <a:tr h="909149">
                <a:tc>
                  <a:txBody>
                    <a:bodyPr/>
                    <a:lstStyle/>
                    <a:p>
                      <a:pPr algn="r" rtl="1"/>
                      <a:r>
                        <a:rPr lang="he-IL" sz="3000" dirty="0"/>
                        <a:t>הרשמה</a:t>
                      </a:r>
                    </a:p>
                  </a:txBody>
                  <a:tcPr/>
                </a:tc>
                <a:tc>
                  <a:txBody>
                    <a:bodyPr/>
                    <a:lstStyle/>
                    <a:p>
                      <a:pPr algn="r" rtl="1"/>
                      <a:r>
                        <a:rPr lang="he-IL" sz="2800" dirty="0"/>
                        <a:t>לבצע בדיקה האם ההרשמה לאפליקציה עובדת כראוי</a:t>
                      </a:r>
                    </a:p>
                  </a:txBody>
                  <a:tcPr/>
                </a:tc>
                <a:tc>
                  <a:txBody>
                    <a:bodyPr/>
                    <a:lstStyle/>
                    <a:p>
                      <a:pPr algn="ctr" rtl="1"/>
                      <a:r>
                        <a:rPr lang="he-IL" sz="3000" dirty="0"/>
                        <a:t>16</a:t>
                      </a:r>
                    </a:p>
                  </a:txBody>
                  <a:tcPr/>
                </a:tc>
                <a:tc>
                  <a:txBody>
                    <a:bodyPr/>
                    <a:lstStyle/>
                    <a:p>
                      <a:pPr algn="ctr" rtl="1"/>
                      <a:r>
                        <a:rPr lang="he-IL" sz="3000" dirty="0"/>
                        <a:t>0</a:t>
                      </a:r>
                    </a:p>
                  </a:txBody>
                  <a:tcPr/>
                </a:tc>
                <a:tc>
                  <a:txBody>
                    <a:bodyPr/>
                    <a:lstStyle/>
                    <a:p>
                      <a:pPr algn="ctr" rtl="1"/>
                      <a:r>
                        <a:rPr lang="he-IL" sz="3000" dirty="0"/>
                        <a:t>16</a:t>
                      </a:r>
                    </a:p>
                  </a:txBody>
                  <a:tcPr/>
                </a:tc>
                <a:extLst>
                  <a:ext uri="{0D108BD9-81ED-4DB2-BD59-A6C34878D82A}">
                    <a16:rowId xmlns:a16="http://schemas.microsoft.com/office/drawing/2014/main" val="1740989589"/>
                  </a:ext>
                </a:extLst>
              </a:tr>
              <a:tr h="909149">
                <a:tc>
                  <a:txBody>
                    <a:bodyPr/>
                    <a:lstStyle/>
                    <a:p>
                      <a:pPr algn="r" rtl="1"/>
                      <a:r>
                        <a:rPr lang="he-IL" sz="3000" dirty="0"/>
                        <a:t>התחברות</a:t>
                      </a:r>
                    </a:p>
                  </a:txBody>
                  <a:tcPr/>
                </a:tc>
                <a:tc>
                  <a:txBody>
                    <a:bodyPr/>
                    <a:lstStyle/>
                    <a:p>
                      <a:pPr algn="r" rtl="1"/>
                      <a:r>
                        <a:rPr lang="he-IL" sz="2800" dirty="0"/>
                        <a:t>לבצע בדיקה האם ההתחברות לאפליקציה עובדת כראוי</a:t>
                      </a:r>
                    </a:p>
                  </a:txBody>
                  <a:tcPr/>
                </a:tc>
                <a:tc>
                  <a:txBody>
                    <a:bodyPr/>
                    <a:lstStyle/>
                    <a:p>
                      <a:pPr algn="ctr" rtl="1"/>
                      <a:r>
                        <a:rPr lang="he-IL" sz="3000" dirty="0"/>
                        <a:t>14</a:t>
                      </a:r>
                    </a:p>
                  </a:txBody>
                  <a:tcPr/>
                </a:tc>
                <a:tc>
                  <a:txBody>
                    <a:bodyPr/>
                    <a:lstStyle/>
                    <a:p>
                      <a:pPr algn="ctr" rtl="1"/>
                      <a:r>
                        <a:rPr lang="he-IL" sz="3000" dirty="0"/>
                        <a:t>1</a:t>
                      </a:r>
                    </a:p>
                  </a:txBody>
                  <a:tcPr/>
                </a:tc>
                <a:tc>
                  <a:txBody>
                    <a:bodyPr/>
                    <a:lstStyle/>
                    <a:p>
                      <a:pPr algn="ctr" rtl="1"/>
                      <a:r>
                        <a:rPr lang="he-IL" sz="3000" dirty="0"/>
                        <a:t>15</a:t>
                      </a:r>
                    </a:p>
                  </a:txBody>
                  <a:tcPr/>
                </a:tc>
                <a:extLst>
                  <a:ext uri="{0D108BD9-81ED-4DB2-BD59-A6C34878D82A}">
                    <a16:rowId xmlns:a16="http://schemas.microsoft.com/office/drawing/2014/main" val="1256161063"/>
                  </a:ext>
                </a:extLst>
              </a:tr>
              <a:tr h="909149">
                <a:tc>
                  <a:txBody>
                    <a:bodyPr/>
                    <a:lstStyle/>
                    <a:p>
                      <a:pPr algn="r" rtl="1"/>
                      <a:r>
                        <a:rPr lang="he-IL" sz="3000" dirty="0"/>
                        <a:t>תיבת חיפוש</a:t>
                      </a:r>
                    </a:p>
                  </a:txBody>
                  <a:tcPr/>
                </a:tc>
                <a:tc>
                  <a:txBody>
                    <a:bodyPr/>
                    <a:lstStyle/>
                    <a:p>
                      <a:pPr algn="r" rtl="1"/>
                      <a:r>
                        <a:rPr lang="he-IL" sz="2800" dirty="0"/>
                        <a:t>לבדוק האם תיבת החיפוש עובדת כראוי</a:t>
                      </a:r>
                    </a:p>
                  </a:txBody>
                  <a:tcPr/>
                </a:tc>
                <a:tc>
                  <a:txBody>
                    <a:bodyPr/>
                    <a:lstStyle/>
                    <a:p>
                      <a:pPr algn="ctr" rtl="1"/>
                      <a:r>
                        <a:rPr lang="he-IL" sz="3000" dirty="0"/>
                        <a:t>10</a:t>
                      </a:r>
                    </a:p>
                  </a:txBody>
                  <a:tcPr/>
                </a:tc>
                <a:tc>
                  <a:txBody>
                    <a:bodyPr/>
                    <a:lstStyle/>
                    <a:p>
                      <a:pPr algn="ctr" rtl="1"/>
                      <a:r>
                        <a:rPr lang="he-IL" sz="3000" dirty="0"/>
                        <a:t>0</a:t>
                      </a:r>
                    </a:p>
                  </a:txBody>
                  <a:tcPr/>
                </a:tc>
                <a:tc>
                  <a:txBody>
                    <a:bodyPr/>
                    <a:lstStyle/>
                    <a:p>
                      <a:pPr algn="ctr" rtl="1"/>
                      <a:r>
                        <a:rPr lang="he-IL" sz="3000" dirty="0"/>
                        <a:t>10</a:t>
                      </a:r>
                    </a:p>
                  </a:txBody>
                  <a:tcPr/>
                </a:tc>
                <a:extLst>
                  <a:ext uri="{0D108BD9-81ED-4DB2-BD59-A6C34878D82A}">
                    <a16:rowId xmlns:a16="http://schemas.microsoft.com/office/drawing/2014/main" val="2534082823"/>
                  </a:ext>
                </a:extLst>
              </a:tr>
              <a:tr h="472440">
                <a:tc>
                  <a:txBody>
                    <a:bodyPr/>
                    <a:lstStyle/>
                    <a:p>
                      <a:pPr algn="r" rtl="1"/>
                      <a:r>
                        <a:rPr lang="he-IL" sz="3000" dirty="0"/>
                        <a:t>עגלת קניות</a:t>
                      </a:r>
                    </a:p>
                  </a:txBody>
                  <a:tcPr/>
                </a:tc>
                <a:tc>
                  <a:txBody>
                    <a:bodyPr/>
                    <a:lstStyle/>
                    <a:p>
                      <a:pPr algn="r" rtl="1"/>
                      <a:r>
                        <a:rPr lang="he-IL" sz="2800" dirty="0"/>
                        <a:t>לבצע בדיקה האם עגלת הקניות עובדת בצורה תקינה</a:t>
                      </a:r>
                    </a:p>
                  </a:txBody>
                  <a:tcPr/>
                </a:tc>
                <a:tc>
                  <a:txBody>
                    <a:bodyPr/>
                    <a:lstStyle/>
                    <a:p>
                      <a:pPr algn="ctr" rtl="1"/>
                      <a:r>
                        <a:rPr lang="he-IL" sz="3000" dirty="0"/>
                        <a:t>9</a:t>
                      </a:r>
                    </a:p>
                  </a:txBody>
                  <a:tcPr/>
                </a:tc>
                <a:tc>
                  <a:txBody>
                    <a:bodyPr/>
                    <a:lstStyle/>
                    <a:p>
                      <a:pPr algn="ctr" rtl="1"/>
                      <a:r>
                        <a:rPr lang="he-IL" sz="3000" dirty="0"/>
                        <a:t>1</a:t>
                      </a:r>
                    </a:p>
                  </a:txBody>
                  <a:tcPr/>
                </a:tc>
                <a:tc>
                  <a:txBody>
                    <a:bodyPr/>
                    <a:lstStyle/>
                    <a:p>
                      <a:pPr algn="ctr" rtl="1"/>
                      <a:r>
                        <a:rPr lang="he-IL" sz="3000" dirty="0"/>
                        <a:t>10</a:t>
                      </a:r>
                    </a:p>
                  </a:txBody>
                  <a:tcPr/>
                </a:tc>
                <a:extLst>
                  <a:ext uri="{0D108BD9-81ED-4DB2-BD59-A6C34878D82A}">
                    <a16:rowId xmlns:a16="http://schemas.microsoft.com/office/drawing/2014/main" val="545807598"/>
                  </a:ext>
                </a:extLst>
              </a:tr>
              <a:tr h="472440">
                <a:tc gridSpan="4">
                  <a:txBody>
                    <a:bodyPr/>
                    <a:lstStyle/>
                    <a:p>
                      <a:pPr algn="ctr" rtl="1"/>
                      <a:r>
                        <a:rPr lang="he-IL" sz="3000" dirty="0"/>
                        <a:t>סה"כ בדיקות שבוצעו</a:t>
                      </a:r>
                    </a:p>
                  </a:txBody>
                  <a:tcPr/>
                </a:tc>
                <a:tc hMerge="1">
                  <a:txBody>
                    <a:bodyPr/>
                    <a:lstStyle/>
                    <a:p>
                      <a:pPr algn="r" rtl="1"/>
                      <a:endParaRPr lang="he-IL" sz="2800" dirty="0"/>
                    </a:p>
                  </a:txBody>
                  <a:tcPr/>
                </a:tc>
                <a:tc hMerge="1">
                  <a:txBody>
                    <a:bodyPr/>
                    <a:lstStyle/>
                    <a:p>
                      <a:pPr algn="ctr" rtl="1"/>
                      <a:endParaRPr lang="he-IL" sz="3000" dirty="0"/>
                    </a:p>
                  </a:txBody>
                  <a:tcPr/>
                </a:tc>
                <a:tc hMerge="1">
                  <a:txBody>
                    <a:bodyPr/>
                    <a:lstStyle/>
                    <a:p>
                      <a:pPr algn="ctr" rtl="1"/>
                      <a:endParaRPr lang="he-IL" sz="3000" dirty="0"/>
                    </a:p>
                  </a:txBody>
                  <a:tcPr/>
                </a:tc>
                <a:tc>
                  <a:txBody>
                    <a:bodyPr/>
                    <a:lstStyle/>
                    <a:p>
                      <a:pPr algn="ctr" rtl="1"/>
                      <a:r>
                        <a:rPr lang="he-IL" sz="3000" dirty="0"/>
                        <a:t>51</a:t>
                      </a:r>
                    </a:p>
                  </a:txBody>
                  <a:tcPr/>
                </a:tc>
                <a:extLst>
                  <a:ext uri="{0D108BD9-81ED-4DB2-BD59-A6C34878D82A}">
                    <a16:rowId xmlns:a16="http://schemas.microsoft.com/office/drawing/2014/main" val="2689696282"/>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290D4D">
                <a:alpha val="100000"/>
              </a:srgbClr>
            </a:gs>
            <a:gs pos="100000">
              <a:srgbClr val="2C81A4">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866119" y="3064022"/>
            <a:ext cx="3411119" cy="3444693"/>
          </a:xfrm>
          <a:custGeom>
            <a:avLst/>
            <a:gdLst/>
            <a:ahLst/>
            <a:cxnLst/>
            <a:rect l="l" t="t" r="r" b="b"/>
            <a:pathLst>
              <a:path w="4570070" h="3844571">
                <a:moveTo>
                  <a:pt x="0" y="0"/>
                </a:moveTo>
                <a:lnTo>
                  <a:pt x="4570070" y="0"/>
                </a:lnTo>
                <a:lnTo>
                  <a:pt x="4570070" y="3844571"/>
                </a:lnTo>
                <a:lnTo>
                  <a:pt x="0" y="3844571"/>
                </a:lnTo>
                <a:lnTo>
                  <a:pt x="0" y="0"/>
                </a:lnTo>
                <a:close/>
              </a:path>
            </a:pathLst>
          </a:custGeom>
          <a:blipFill>
            <a:blip r:embed="rId2">
              <a:alphaModFix amt="82000"/>
            </a:blip>
            <a:stretch>
              <a:fillRect/>
            </a:stretch>
          </a:blipFill>
        </p:spPr>
        <p:txBody>
          <a:bodyPr/>
          <a:lstStyle/>
          <a:p>
            <a:endParaRPr lang="he-IL"/>
          </a:p>
        </p:txBody>
      </p:sp>
      <p:sp>
        <p:nvSpPr>
          <p:cNvPr id="5" name="Freeform 5"/>
          <p:cNvSpPr/>
          <p:nvPr/>
        </p:nvSpPr>
        <p:spPr>
          <a:xfrm>
            <a:off x="5169554" y="3064022"/>
            <a:ext cx="3411119" cy="3444693"/>
          </a:xfrm>
          <a:custGeom>
            <a:avLst/>
            <a:gdLst/>
            <a:ahLst/>
            <a:cxnLst/>
            <a:rect l="l" t="t" r="r" b="b"/>
            <a:pathLst>
              <a:path w="4570070" h="3844571">
                <a:moveTo>
                  <a:pt x="0" y="0"/>
                </a:moveTo>
                <a:lnTo>
                  <a:pt x="4570071" y="0"/>
                </a:lnTo>
                <a:lnTo>
                  <a:pt x="4570071" y="3844571"/>
                </a:lnTo>
                <a:lnTo>
                  <a:pt x="0" y="3844571"/>
                </a:lnTo>
                <a:lnTo>
                  <a:pt x="0" y="0"/>
                </a:lnTo>
                <a:close/>
              </a:path>
            </a:pathLst>
          </a:custGeom>
          <a:blipFill>
            <a:blip r:embed="rId2">
              <a:alphaModFix amt="82000"/>
            </a:blip>
            <a:stretch>
              <a:fillRect/>
            </a:stretch>
          </a:blipFill>
        </p:spPr>
        <p:txBody>
          <a:bodyPr/>
          <a:lstStyle/>
          <a:p>
            <a:endParaRPr lang="he-IL"/>
          </a:p>
        </p:txBody>
      </p:sp>
      <p:sp>
        <p:nvSpPr>
          <p:cNvPr id="8" name="Freeform 8"/>
          <p:cNvSpPr/>
          <p:nvPr/>
        </p:nvSpPr>
        <p:spPr>
          <a:xfrm>
            <a:off x="9403114" y="3089022"/>
            <a:ext cx="3411119" cy="3444693"/>
          </a:xfrm>
          <a:custGeom>
            <a:avLst/>
            <a:gdLst/>
            <a:ahLst/>
            <a:cxnLst/>
            <a:rect l="l" t="t" r="r" b="b"/>
            <a:pathLst>
              <a:path w="4570070" h="3844571">
                <a:moveTo>
                  <a:pt x="0" y="0"/>
                </a:moveTo>
                <a:lnTo>
                  <a:pt x="4570070" y="0"/>
                </a:lnTo>
                <a:lnTo>
                  <a:pt x="4570070" y="3844571"/>
                </a:lnTo>
                <a:lnTo>
                  <a:pt x="0" y="3844571"/>
                </a:lnTo>
                <a:lnTo>
                  <a:pt x="0" y="0"/>
                </a:lnTo>
                <a:close/>
              </a:path>
            </a:pathLst>
          </a:custGeom>
          <a:blipFill>
            <a:blip r:embed="rId2">
              <a:alphaModFix amt="82000"/>
            </a:blip>
            <a:stretch>
              <a:fillRect/>
            </a:stretch>
          </a:blipFill>
        </p:spPr>
        <p:txBody>
          <a:bodyPr/>
          <a:lstStyle/>
          <a:p>
            <a:endParaRPr lang="he-IL"/>
          </a:p>
        </p:txBody>
      </p:sp>
      <p:sp>
        <p:nvSpPr>
          <p:cNvPr id="12" name="Freeform 12"/>
          <p:cNvSpPr/>
          <p:nvPr/>
        </p:nvSpPr>
        <p:spPr>
          <a:xfrm>
            <a:off x="-1973510" y="8609851"/>
            <a:ext cx="4588618" cy="4436088"/>
          </a:xfrm>
          <a:custGeom>
            <a:avLst/>
            <a:gdLst/>
            <a:ahLst/>
            <a:cxnLst/>
            <a:rect l="l" t="t" r="r" b="b"/>
            <a:pathLst>
              <a:path w="4588618" h="4436088">
                <a:moveTo>
                  <a:pt x="0" y="0"/>
                </a:moveTo>
                <a:lnTo>
                  <a:pt x="4588618" y="0"/>
                </a:lnTo>
                <a:lnTo>
                  <a:pt x="4588618" y="4436088"/>
                </a:lnTo>
                <a:lnTo>
                  <a:pt x="0" y="4436088"/>
                </a:lnTo>
                <a:lnTo>
                  <a:pt x="0" y="0"/>
                </a:lnTo>
                <a:close/>
              </a:path>
            </a:pathLst>
          </a:custGeom>
          <a:blipFill>
            <a:blip r:embed="rId3">
              <a:alphaModFix amt="18999"/>
              <a:extLst>
                <a:ext uri="{96DAC541-7B7A-43D3-8B79-37D633B846F1}">
                  <asvg:svgBlip xmlns:asvg="http://schemas.microsoft.com/office/drawing/2016/SVG/main" r:embed="rId4"/>
                </a:ext>
              </a:extLst>
            </a:blip>
            <a:stretch>
              <a:fillRect/>
            </a:stretch>
          </a:blipFill>
        </p:spPr>
        <p:txBody>
          <a:bodyPr/>
          <a:lstStyle/>
          <a:p>
            <a:endParaRPr lang="he-IL"/>
          </a:p>
        </p:txBody>
      </p:sp>
      <p:sp>
        <p:nvSpPr>
          <p:cNvPr id="14" name="TextBox 14"/>
          <p:cNvSpPr txBox="1"/>
          <p:nvPr/>
        </p:nvSpPr>
        <p:spPr>
          <a:xfrm>
            <a:off x="4275635" y="1436789"/>
            <a:ext cx="10170985" cy="1116331"/>
          </a:xfrm>
          <a:prstGeom prst="rect">
            <a:avLst/>
          </a:prstGeom>
        </p:spPr>
        <p:txBody>
          <a:bodyPr lIns="0" tIns="0" rIns="0" bIns="0" rtlCol="0" anchor="t">
            <a:spAutoFit/>
          </a:bodyPr>
          <a:lstStyle/>
          <a:p>
            <a:pPr algn="ctr">
              <a:lnSpc>
                <a:spcPts val="8470"/>
              </a:lnSpc>
            </a:pPr>
            <a:r>
              <a:rPr lang="en-US" sz="7200" dirty="0">
                <a:solidFill>
                  <a:schemeClr val="bg1"/>
                </a:solidFill>
              </a:rPr>
              <a:t>Bug Classification</a:t>
            </a:r>
            <a:endParaRPr lang="en-US" sz="7200" b="1" dirty="0">
              <a:solidFill>
                <a:schemeClr val="bg1"/>
              </a:solidFill>
              <a:latin typeface="TT Octosquares Bold"/>
              <a:ea typeface="TT Octosquares Bold"/>
              <a:cs typeface="TT Octosquares Bold"/>
              <a:sym typeface="TT Octosquares Bold"/>
            </a:endParaRPr>
          </a:p>
        </p:txBody>
      </p:sp>
      <p:sp>
        <p:nvSpPr>
          <p:cNvPr id="15" name="TextBox 15"/>
          <p:cNvSpPr txBox="1"/>
          <p:nvPr/>
        </p:nvSpPr>
        <p:spPr>
          <a:xfrm>
            <a:off x="17110021" y="9353550"/>
            <a:ext cx="810939" cy="417025"/>
          </a:xfrm>
          <a:prstGeom prst="rect">
            <a:avLst/>
          </a:prstGeom>
        </p:spPr>
        <p:txBody>
          <a:bodyPr lIns="0" tIns="0" rIns="0" bIns="0" rtlCol="0" anchor="t">
            <a:spAutoFit/>
          </a:bodyPr>
          <a:lstStyle/>
          <a:p>
            <a:pPr algn="ctr">
              <a:lnSpc>
                <a:spcPts val="3099"/>
              </a:lnSpc>
            </a:pPr>
            <a:r>
              <a:rPr lang="en-US" sz="3369" b="1">
                <a:solidFill>
                  <a:srgbClr val="FFFFFF"/>
                </a:solidFill>
                <a:latin typeface="TT Octosquares Bold"/>
                <a:ea typeface="TT Octosquares Bold"/>
                <a:cs typeface="TT Octosquares Bold"/>
                <a:sym typeface="TT Octosquares Bold"/>
              </a:rPr>
              <a:t>06</a:t>
            </a:r>
          </a:p>
        </p:txBody>
      </p:sp>
      <p:sp>
        <p:nvSpPr>
          <p:cNvPr id="18" name="TextBox 18"/>
          <p:cNvSpPr txBox="1"/>
          <p:nvPr/>
        </p:nvSpPr>
        <p:spPr>
          <a:xfrm>
            <a:off x="954724" y="6889263"/>
            <a:ext cx="3411119" cy="344325"/>
          </a:xfrm>
          <a:prstGeom prst="rect">
            <a:avLst/>
          </a:prstGeom>
        </p:spPr>
        <p:txBody>
          <a:bodyPr lIns="0" tIns="0" rIns="0" bIns="0" rtlCol="0" anchor="t">
            <a:spAutoFit/>
          </a:bodyPr>
          <a:lstStyle/>
          <a:p>
            <a:pPr algn="ctr">
              <a:lnSpc>
                <a:spcPts val="2262"/>
              </a:lnSpc>
            </a:pPr>
            <a:r>
              <a:rPr lang="en-US" sz="3200" b="1" i="0" u="none" strike="noStrike" dirty="0">
                <a:solidFill>
                  <a:schemeClr val="bg1"/>
                </a:solidFill>
                <a:effectLst/>
                <a:latin typeface="David" panose="020E0502060401010101" pitchFamily="34" charset="-79"/>
                <a:cs typeface="David" panose="020E0502060401010101" pitchFamily="34" charset="-79"/>
              </a:rPr>
              <a:t>BLOCKER</a:t>
            </a:r>
            <a:endParaRPr lang="en-US" sz="4000" b="1" dirty="0">
              <a:solidFill>
                <a:schemeClr val="bg1"/>
              </a:solidFill>
              <a:latin typeface="TT Octosquares Bold"/>
              <a:ea typeface="TT Octosquares Bold"/>
              <a:cs typeface="TT Octosquares Bold"/>
              <a:sym typeface="TT Octosquares Bold"/>
            </a:endParaRPr>
          </a:p>
        </p:txBody>
      </p:sp>
      <p:sp>
        <p:nvSpPr>
          <p:cNvPr id="20" name="TextBox 20"/>
          <p:cNvSpPr txBox="1"/>
          <p:nvPr/>
        </p:nvSpPr>
        <p:spPr>
          <a:xfrm>
            <a:off x="5426175" y="6889263"/>
            <a:ext cx="3411119" cy="344325"/>
          </a:xfrm>
          <a:prstGeom prst="rect">
            <a:avLst/>
          </a:prstGeom>
        </p:spPr>
        <p:txBody>
          <a:bodyPr lIns="0" tIns="0" rIns="0" bIns="0" rtlCol="0" anchor="t">
            <a:spAutoFit/>
          </a:bodyPr>
          <a:lstStyle/>
          <a:p>
            <a:pPr algn="ctr">
              <a:lnSpc>
                <a:spcPts val="2262"/>
              </a:lnSpc>
            </a:pPr>
            <a:r>
              <a:rPr lang="en-US" sz="3200" b="1" i="0" u="none" strike="noStrike" dirty="0">
                <a:solidFill>
                  <a:schemeClr val="bg1"/>
                </a:solidFill>
                <a:effectLst/>
                <a:latin typeface="David" panose="020E0502060401010101" pitchFamily="34" charset="-79"/>
                <a:cs typeface="David" panose="020E0502060401010101" pitchFamily="34" charset="-79"/>
              </a:rPr>
              <a:t>HIGH</a:t>
            </a:r>
            <a:endParaRPr lang="en-US" sz="4000" b="1" dirty="0">
              <a:solidFill>
                <a:schemeClr val="bg1"/>
              </a:solidFill>
              <a:latin typeface="TT Octosquares Bold"/>
              <a:ea typeface="TT Octosquares Bold"/>
              <a:cs typeface="TT Octosquares Bold"/>
              <a:sym typeface="TT Octosquares Bold"/>
            </a:endParaRPr>
          </a:p>
        </p:txBody>
      </p:sp>
      <p:sp>
        <p:nvSpPr>
          <p:cNvPr id="22" name="TextBox 22"/>
          <p:cNvSpPr txBox="1"/>
          <p:nvPr/>
        </p:nvSpPr>
        <p:spPr>
          <a:xfrm>
            <a:off x="13706549" y="6889263"/>
            <a:ext cx="3411119" cy="344325"/>
          </a:xfrm>
          <a:prstGeom prst="rect">
            <a:avLst/>
          </a:prstGeom>
        </p:spPr>
        <p:txBody>
          <a:bodyPr lIns="0" tIns="0" rIns="0" bIns="0" rtlCol="0" anchor="t">
            <a:spAutoFit/>
          </a:bodyPr>
          <a:lstStyle/>
          <a:p>
            <a:pPr algn="ctr">
              <a:lnSpc>
                <a:spcPts val="2262"/>
              </a:lnSpc>
            </a:pPr>
            <a:r>
              <a:rPr lang="en-US" sz="3200" b="1" i="0" u="none" strike="noStrike" dirty="0">
                <a:solidFill>
                  <a:schemeClr val="bg1"/>
                </a:solidFill>
                <a:effectLst/>
                <a:latin typeface="David" panose="020E0502060401010101" pitchFamily="34" charset="-79"/>
                <a:cs typeface="David" panose="020E0502060401010101" pitchFamily="34" charset="-79"/>
              </a:rPr>
              <a:t>LOW</a:t>
            </a:r>
            <a:r>
              <a:rPr lang="en-US" sz="3200" b="1" i="0" u="none" strike="noStrike" dirty="0">
                <a:solidFill>
                  <a:srgbClr val="000000"/>
                </a:solidFill>
                <a:effectLst/>
                <a:latin typeface="David" panose="020E0502060401010101" pitchFamily="34" charset="-79"/>
                <a:cs typeface="David" panose="020E0502060401010101" pitchFamily="34" charset="-79"/>
              </a:rPr>
              <a:t> </a:t>
            </a:r>
            <a:endParaRPr lang="en-US" sz="4000" b="1" dirty="0">
              <a:solidFill>
                <a:srgbClr val="FFFFFF"/>
              </a:solidFill>
              <a:latin typeface="TT Octosquares Bold"/>
              <a:ea typeface="TT Octosquares Bold"/>
              <a:cs typeface="TT Octosquares Bold"/>
              <a:sym typeface="TT Octosquares Bold"/>
            </a:endParaRPr>
          </a:p>
        </p:txBody>
      </p:sp>
      <p:sp>
        <p:nvSpPr>
          <p:cNvPr id="23" name="TextBox 23"/>
          <p:cNvSpPr txBox="1"/>
          <p:nvPr/>
        </p:nvSpPr>
        <p:spPr>
          <a:xfrm>
            <a:off x="713719" y="7886976"/>
            <a:ext cx="4011022" cy="364843"/>
          </a:xfrm>
          <a:prstGeom prst="rect">
            <a:avLst/>
          </a:prstGeom>
        </p:spPr>
        <p:txBody>
          <a:bodyPr lIns="0" tIns="0" rIns="0" bIns="0" rtlCol="0" anchor="t">
            <a:spAutoFit/>
          </a:bodyPr>
          <a:lstStyle/>
          <a:p>
            <a:pPr algn="ctr">
              <a:lnSpc>
                <a:spcPts val="2250"/>
              </a:lnSpc>
            </a:pPr>
            <a:r>
              <a:rPr lang="en-US" sz="4000" dirty="0">
                <a:solidFill>
                  <a:srgbClr val="FFFFFF"/>
                </a:solidFill>
                <a:latin typeface="Poppins"/>
                <a:ea typeface="Poppins"/>
                <a:cs typeface="Poppins"/>
                <a:sym typeface="Poppins"/>
              </a:rPr>
              <a:t>0</a:t>
            </a:r>
          </a:p>
        </p:txBody>
      </p:sp>
      <p:sp>
        <p:nvSpPr>
          <p:cNvPr id="24" name="TextBox 24"/>
          <p:cNvSpPr txBox="1"/>
          <p:nvPr/>
        </p:nvSpPr>
        <p:spPr>
          <a:xfrm>
            <a:off x="5017775" y="7886976"/>
            <a:ext cx="4011022" cy="364843"/>
          </a:xfrm>
          <a:prstGeom prst="rect">
            <a:avLst/>
          </a:prstGeom>
        </p:spPr>
        <p:txBody>
          <a:bodyPr lIns="0" tIns="0" rIns="0" bIns="0" rtlCol="0" anchor="t">
            <a:spAutoFit/>
          </a:bodyPr>
          <a:lstStyle/>
          <a:p>
            <a:pPr algn="ctr">
              <a:lnSpc>
                <a:spcPts val="2250"/>
              </a:lnSpc>
            </a:pPr>
            <a:r>
              <a:rPr lang="en-US" sz="4000" dirty="0">
                <a:solidFill>
                  <a:srgbClr val="FFFFFF"/>
                </a:solidFill>
                <a:latin typeface="Poppins"/>
                <a:ea typeface="Poppins"/>
                <a:cs typeface="Poppins"/>
                <a:sym typeface="Poppins"/>
              </a:rPr>
              <a:t>0</a:t>
            </a:r>
          </a:p>
        </p:txBody>
      </p:sp>
      <p:sp>
        <p:nvSpPr>
          <p:cNvPr id="25" name="TextBox 25"/>
          <p:cNvSpPr txBox="1"/>
          <p:nvPr/>
        </p:nvSpPr>
        <p:spPr>
          <a:xfrm>
            <a:off x="13553015" y="7886976"/>
            <a:ext cx="4011022" cy="364843"/>
          </a:xfrm>
          <a:prstGeom prst="rect">
            <a:avLst/>
          </a:prstGeom>
        </p:spPr>
        <p:txBody>
          <a:bodyPr lIns="0" tIns="0" rIns="0" bIns="0" rtlCol="0" anchor="t">
            <a:spAutoFit/>
          </a:bodyPr>
          <a:lstStyle/>
          <a:p>
            <a:pPr algn="ctr">
              <a:lnSpc>
                <a:spcPts val="2250"/>
              </a:lnSpc>
            </a:pPr>
            <a:r>
              <a:rPr lang="en-US" sz="4000" dirty="0">
                <a:solidFill>
                  <a:srgbClr val="FFFFFF"/>
                </a:solidFill>
                <a:latin typeface="Poppins"/>
                <a:ea typeface="Poppins"/>
                <a:cs typeface="Poppins"/>
                <a:sym typeface="Poppins"/>
              </a:rPr>
              <a:t>0</a:t>
            </a:r>
          </a:p>
        </p:txBody>
      </p:sp>
      <p:sp>
        <p:nvSpPr>
          <p:cNvPr id="26" name="TextBox 16">
            <a:extLst>
              <a:ext uri="{FF2B5EF4-FFF2-40B4-BE49-F238E27FC236}">
                <a16:creationId xmlns:a16="http://schemas.microsoft.com/office/drawing/2014/main" id="{947D264F-ACAD-335C-AA19-B30DFB91CAC7}"/>
              </a:ext>
            </a:extLst>
          </p:cNvPr>
          <p:cNvSpPr txBox="1"/>
          <p:nvPr/>
        </p:nvSpPr>
        <p:spPr>
          <a:xfrm>
            <a:off x="4712643" y="568210"/>
            <a:ext cx="8862711" cy="609782"/>
          </a:xfrm>
          <a:prstGeom prst="rect">
            <a:avLst/>
          </a:prstGeom>
        </p:spPr>
        <p:txBody>
          <a:bodyPr wrap="square" lIns="0" tIns="0" rIns="0" bIns="0" rtlCol="0" anchor="t">
            <a:spAutoFit/>
          </a:bodyPr>
          <a:lstStyle/>
          <a:p>
            <a:pPr algn="ctr">
              <a:lnSpc>
                <a:spcPts val="3661"/>
              </a:lnSpc>
              <a:spcBef>
                <a:spcPct val="0"/>
              </a:spcBef>
            </a:pPr>
            <a:r>
              <a:rPr lang="en-US" sz="6600" b="1" dirty="0">
                <a:solidFill>
                  <a:srgbClr val="82D5FF"/>
                </a:solidFill>
                <a:latin typeface="TT Octosquares Expanded Bold"/>
                <a:ea typeface="TT Octosquares Expanded Bold"/>
                <a:cs typeface="TT Octosquares Expanded Bold"/>
                <a:sym typeface="TT Octosquares Expanded Bold"/>
              </a:rPr>
              <a:t>App Spider 3D</a:t>
            </a:r>
          </a:p>
        </p:txBody>
      </p:sp>
      <p:pic>
        <p:nvPicPr>
          <p:cNvPr id="28" name="תמונה 27" descr="תמונה שמכילה טקסט, צילום מסך, עיצוב גרפי, גרפיקה&#10;&#10;התיאור נוצר באופן אוטומטי">
            <a:extLst>
              <a:ext uri="{FF2B5EF4-FFF2-40B4-BE49-F238E27FC236}">
                <a16:creationId xmlns:a16="http://schemas.microsoft.com/office/drawing/2014/main" id="{088EB459-2F26-BBD7-20AE-5A73C86F4E1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1208" y="3390900"/>
            <a:ext cx="2840939" cy="2840939"/>
          </a:xfrm>
          <a:prstGeom prst="rect">
            <a:avLst/>
          </a:prstGeom>
        </p:spPr>
      </p:pic>
      <p:sp>
        <p:nvSpPr>
          <p:cNvPr id="29" name="Freeform 8">
            <a:extLst>
              <a:ext uri="{FF2B5EF4-FFF2-40B4-BE49-F238E27FC236}">
                <a16:creationId xmlns:a16="http://schemas.microsoft.com/office/drawing/2014/main" id="{CD889EE8-7C2D-7969-49A5-7EFABE596C60}"/>
              </a:ext>
            </a:extLst>
          </p:cNvPr>
          <p:cNvSpPr/>
          <p:nvPr/>
        </p:nvSpPr>
        <p:spPr>
          <a:xfrm>
            <a:off x="13706549" y="3107322"/>
            <a:ext cx="3411119" cy="3444693"/>
          </a:xfrm>
          <a:custGeom>
            <a:avLst/>
            <a:gdLst/>
            <a:ahLst/>
            <a:cxnLst/>
            <a:rect l="l" t="t" r="r" b="b"/>
            <a:pathLst>
              <a:path w="4570070" h="3844571">
                <a:moveTo>
                  <a:pt x="0" y="0"/>
                </a:moveTo>
                <a:lnTo>
                  <a:pt x="4570070" y="0"/>
                </a:lnTo>
                <a:lnTo>
                  <a:pt x="4570070" y="3844571"/>
                </a:lnTo>
                <a:lnTo>
                  <a:pt x="0" y="3844571"/>
                </a:lnTo>
                <a:lnTo>
                  <a:pt x="0" y="0"/>
                </a:lnTo>
                <a:close/>
              </a:path>
            </a:pathLst>
          </a:custGeom>
          <a:blipFill>
            <a:blip r:embed="rId2">
              <a:alphaModFix amt="82000"/>
            </a:blip>
            <a:stretch>
              <a:fillRect/>
            </a:stretch>
          </a:blipFill>
        </p:spPr>
        <p:txBody>
          <a:bodyPr/>
          <a:lstStyle/>
          <a:p>
            <a:endParaRPr lang="he-IL"/>
          </a:p>
        </p:txBody>
      </p:sp>
      <p:sp>
        <p:nvSpPr>
          <p:cNvPr id="31" name="TextBox 22">
            <a:extLst>
              <a:ext uri="{FF2B5EF4-FFF2-40B4-BE49-F238E27FC236}">
                <a16:creationId xmlns:a16="http://schemas.microsoft.com/office/drawing/2014/main" id="{E968C7EB-D3A9-AEE8-D59E-A6F00A4C83CF}"/>
              </a:ext>
            </a:extLst>
          </p:cNvPr>
          <p:cNvSpPr txBox="1"/>
          <p:nvPr/>
        </p:nvSpPr>
        <p:spPr>
          <a:xfrm>
            <a:off x="9585960" y="6889263"/>
            <a:ext cx="3411119" cy="344325"/>
          </a:xfrm>
          <a:prstGeom prst="rect">
            <a:avLst/>
          </a:prstGeom>
        </p:spPr>
        <p:txBody>
          <a:bodyPr lIns="0" tIns="0" rIns="0" bIns="0" rtlCol="0" anchor="t">
            <a:spAutoFit/>
          </a:bodyPr>
          <a:lstStyle/>
          <a:p>
            <a:pPr algn="ctr">
              <a:lnSpc>
                <a:spcPts val="2262"/>
              </a:lnSpc>
            </a:pPr>
            <a:r>
              <a:rPr lang="en-US" sz="3200" b="1" i="0" u="none" strike="noStrike" dirty="0">
                <a:solidFill>
                  <a:schemeClr val="bg1"/>
                </a:solidFill>
                <a:effectLst/>
                <a:latin typeface="David" panose="020E0502060401010101" pitchFamily="34" charset="-79"/>
                <a:cs typeface="David" panose="020E0502060401010101" pitchFamily="34" charset="-79"/>
              </a:rPr>
              <a:t>MEDIUM</a:t>
            </a:r>
            <a:r>
              <a:rPr lang="en-US" sz="3200" b="1" i="0" u="none" strike="noStrike" dirty="0">
                <a:solidFill>
                  <a:srgbClr val="000000"/>
                </a:solidFill>
                <a:effectLst/>
                <a:latin typeface="David" panose="020E0502060401010101" pitchFamily="34" charset="-79"/>
                <a:cs typeface="David" panose="020E0502060401010101" pitchFamily="34" charset="-79"/>
              </a:rPr>
              <a:t> </a:t>
            </a:r>
            <a:endParaRPr lang="en-US" sz="4000" b="1" dirty="0">
              <a:solidFill>
                <a:srgbClr val="FFFFFF"/>
              </a:solidFill>
              <a:latin typeface="TT Octosquares Bold"/>
              <a:ea typeface="TT Octosquares Bold"/>
              <a:cs typeface="TT Octosquares Bold"/>
              <a:sym typeface="TT Octosquares Bold"/>
            </a:endParaRPr>
          </a:p>
        </p:txBody>
      </p:sp>
      <p:sp>
        <p:nvSpPr>
          <p:cNvPr id="32" name="TextBox 25">
            <a:extLst>
              <a:ext uri="{FF2B5EF4-FFF2-40B4-BE49-F238E27FC236}">
                <a16:creationId xmlns:a16="http://schemas.microsoft.com/office/drawing/2014/main" id="{ACECEBA2-0809-E551-A23F-214D5B9CF4E5}"/>
              </a:ext>
            </a:extLst>
          </p:cNvPr>
          <p:cNvSpPr txBox="1"/>
          <p:nvPr/>
        </p:nvSpPr>
        <p:spPr>
          <a:xfrm>
            <a:off x="9432426" y="7886976"/>
            <a:ext cx="4011022" cy="364843"/>
          </a:xfrm>
          <a:prstGeom prst="rect">
            <a:avLst/>
          </a:prstGeom>
        </p:spPr>
        <p:txBody>
          <a:bodyPr lIns="0" tIns="0" rIns="0" bIns="0" rtlCol="0" anchor="t">
            <a:spAutoFit/>
          </a:bodyPr>
          <a:lstStyle/>
          <a:p>
            <a:pPr algn="ctr">
              <a:lnSpc>
                <a:spcPts val="2250"/>
              </a:lnSpc>
            </a:pPr>
            <a:r>
              <a:rPr lang="en-US" sz="4000" dirty="0">
                <a:solidFill>
                  <a:srgbClr val="FFFFFF"/>
                </a:solidFill>
                <a:latin typeface="Poppins"/>
                <a:ea typeface="Poppins"/>
                <a:cs typeface="Poppins"/>
                <a:sym typeface="Poppins"/>
              </a:rPr>
              <a:t>1</a:t>
            </a:r>
          </a:p>
        </p:txBody>
      </p:sp>
      <p:pic>
        <p:nvPicPr>
          <p:cNvPr id="34" name="תמונה 33" descr="תמונה שמכילה צילום מסך, משחק מחשב, תוכנת משחקי וידאו, קומפוזיציה דיגיטלית&#10;&#10;התיאור נוצר באופן אוטומטי">
            <a:extLst>
              <a:ext uri="{FF2B5EF4-FFF2-40B4-BE49-F238E27FC236}">
                <a16:creationId xmlns:a16="http://schemas.microsoft.com/office/drawing/2014/main" id="{E6A9F4D8-B4CD-E185-8547-A5A0588468A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77741" y="3323933"/>
            <a:ext cx="2924870" cy="2924870"/>
          </a:xfrm>
          <a:prstGeom prst="rect">
            <a:avLst/>
          </a:prstGeom>
        </p:spPr>
      </p:pic>
      <p:pic>
        <p:nvPicPr>
          <p:cNvPr id="37" name="תמונה 36" descr="תמונה שמכילה טקסט, צילום מסך, פוסטר, גופן&#10;&#10;התיאור נוצר באופן אוטומטי">
            <a:extLst>
              <a:ext uri="{FF2B5EF4-FFF2-40B4-BE49-F238E27FC236}">
                <a16:creationId xmlns:a16="http://schemas.microsoft.com/office/drawing/2014/main" id="{D925A98F-DA54-2905-6366-235BE4D5DB7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01200" y="3390900"/>
            <a:ext cx="2924870" cy="2924870"/>
          </a:xfrm>
          <a:prstGeom prst="rect">
            <a:avLst/>
          </a:prstGeom>
        </p:spPr>
      </p:pic>
      <p:pic>
        <p:nvPicPr>
          <p:cNvPr id="39" name="תמונה 38" descr="תמונה שמכילה טקסט, מלבן, ציור, שרטוט&#10;&#10;התיאור נוצר באופן אוטומטי">
            <a:extLst>
              <a:ext uri="{FF2B5EF4-FFF2-40B4-BE49-F238E27FC236}">
                <a16:creationId xmlns:a16="http://schemas.microsoft.com/office/drawing/2014/main" id="{59DA0EEC-3264-FAC8-422E-51363E2AA19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957212" y="3373404"/>
            <a:ext cx="2875928" cy="2875928"/>
          </a:xfrm>
          <a:prstGeom prst="rect">
            <a:avLst/>
          </a:prstGeom>
        </p:spPr>
      </p:pic>
      <p:sp>
        <p:nvSpPr>
          <p:cNvPr id="40" name="TextBox 14">
            <a:extLst>
              <a:ext uri="{FF2B5EF4-FFF2-40B4-BE49-F238E27FC236}">
                <a16:creationId xmlns:a16="http://schemas.microsoft.com/office/drawing/2014/main" id="{437A5A48-001C-2E13-6768-4AAB5D378011}"/>
              </a:ext>
            </a:extLst>
          </p:cNvPr>
          <p:cNvSpPr txBox="1"/>
          <p:nvPr/>
        </p:nvSpPr>
        <p:spPr>
          <a:xfrm>
            <a:off x="3943304" y="8695987"/>
            <a:ext cx="10170985" cy="1116331"/>
          </a:xfrm>
          <a:prstGeom prst="rect">
            <a:avLst/>
          </a:prstGeom>
        </p:spPr>
        <p:txBody>
          <a:bodyPr lIns="0" tIns="0" rIns="0" bIns="0" rtlCol="0" anchor="t">
            <a:spAutoFit/>
          </a:bodyPr>
          <a:lstStyle/>
          <a:p>
            <a:pPr algn="ctr">
              <a:lnSpc>
                <a:spcPts val="8470"/>
              </a:lnSpc>
            </a:pPr>
            <a:r>
              <a:rPr lang="en-US" sz="7200" dirty="0">
                <a:solidFill>
                  <a:schemeClr val="bg1"/>
                </a:solidFill>
              </a:rPr>
              <a:t>Total: 1</a:t>
            </a:r>
            <a:endParaRPr lang="en-US" sz="7200" b="1" dirty="0">
              <a:solidFill>
                <a:schemeClr val="bg1"/>
              </a:solidFill>
              <a:latin typeface="TT Octosquares Bold"/>
              <a:ea typeface="TT Octosquares Bold"/>
              <a:cs typeface="TT Octosquares Bold"/>
              <a:sym typeface="TT Octosquares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290D4D">
                <a:alpha val="100000"/>
              </a:srgbClr>
            </a:gs>
            <a:gs pos="100000">
              <a:srgbClr val="2C81A4">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352930" y="6448470"/>
            <a:ext cx="7344918" cy="8229600"/>
          </a:xfrm>
          <a:custGeom>
            <a:avLst/>
            <a:gdLst/>
            <a:ahLst/>
            <a:cxnLst/>
            <a:rect l="l" t="t" r="r" b="b"/>
            <a:pathLst>
              <a:path w="7344918" h="8229600">
                <a:moveTo>
                  <a:pt x="0" y="0"/>
                </a:moveTo>
                <a:lnTo>
                  <a:pt x="7344918" y="0"/>
                </a:lnTo>
                <a:lnTo>
                  <a:pt x="7344918" y="8229600"/>
                </a:lnTo>
                <a:lnTo>
                  <a:pt x="0" y="8229600"/>
                </a:lnTo>
                <a:lnTo>
                  <a:pt x="0" y="0"/>
                </a:lnTo>
                <a:close/>
              </a:path>
            </a:pathLst>
          </a:custGeom>
          <a:blipFill>
            <a:blip r:embed="rId2">
              <a:alphaModFix amt="52000"/>
            </a:blip>
            <a:stretch>
              <a:fillRect/>
            </a:stretch>
          </a:blipFill>
        </p:spPr>
        <p:txBody>
          <a:bodyPr/>
          <a:lstStyle/>
          <a:p>
            <a:endParaRPr lang="he-IL"/>
          </a:p>
        </p:txBody>
      </p:sp>
      <p:grpSp>
        <p:nvGrpSpPr>
          <p:cNvPr id="5" name="Group 5"/>
          <p:cNvGrpSpPr/>
          <p:nvPr/>
        </p:nvGrpSpPr>
        <p:grpSpPr>
          <a:xfrm>
            <a:off x="2171026" y="5467190"/>
            <a:ext cx="981279" cy="98127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34078">
                    <a:alpha val="100000"/>
                  </a:srgbClr>
                </a:gs>
                <a:gs pos="100000">
                  <a:srgbClr val="2C81A4">
                    <a:alpha val="100000"/>
                  </a:srgbClr>
                </a:gs>
              </a:gsLst>
              <a:lin ang="0"/>
            </a:gradFill>
          </p:spPr>
          <p:txBody>
            <a:bodyPr/>
            <a:lstStyle/>
            <a:p>
              <a:endParaRPr lang="he-IL"/>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4501115" y="-3691699"/>
            <a:ext cx="7344918" cy="8229600"/>
          </a:xfrm>
          <a:custGeom>
            <a:avLst/>
            <a:gdLst/>
            <a:ahLst/>
            <a:cxnLst/>
            <a:rect l="l" t="t" r="r" b="b"/>
            <a:pathLst>
              <a:path w="7344918" h="8229600">
                <a:moveTo>
                  <a:pt x="0" y="0"/>
                </a:moveTo>
                <a:lnTo>
                  <a:pt x="7344918" y="0"/>
                </a:lnTo>
                <a:lnTo>
                  <a:pt x="7344918" y="8229600"/>
                </a:lnTo>
                <a:lnTo>
                  <a:pt x="0" y="8229600"/>
                </a:lnTo>
                <a:lnTo>
                  <a:pt x="0" y="0"/>
                </a:lnTo>
                <a:close/>
              </a:path>
            </a:pathLst>
          </a:custGeom>
          <a:blipFill>
            <a:blip r:embed="rId2">
              <a:alphaModFix amt="52000"/>
            </a:blip>
            <a:stretch>
              <a:fillRect/>
            </a:stretch>
          </a:blipFill>
        </p:spPr>
        <p:txBody>
          <a:bodyPr/>
          <a:lstStyle/>
          <a:p>
            <a:endParaRPr lang="he-IL"/>
          </a:p>
        </p:txBody>
      </p:sp>
      <p:sp>
        <p:nvSpPr>
          <p:cNvPr id="9" name="Freeform 9"/>
          <p:cNvSpPr/>
          <p:nvPr/>
        </p:nvSpPr>
        <p:spPr>
          <a:xfrm>
            <a:off x="15655108" y="98105"/>
            <a:ext cx="3208385" cy="3209988"/>
          </a:xfrm>
          <a:custGeom>
            <a:avLst/>
            <a:gdLst/>
            <a:ahLst/>
            <a:cxnLst/>
            <a:rect l="l" t="t" r="r" b="b"/>
            <a:pathLst>
              <a:path w="3208385" h="3209988">
                <a:moveTo>
                  <a:pt x="0" y="0"/>
                </a:moveTo>
                <a:lnTo>
                  <a:pt x="3208384" y="0"/>
                </a:lnTo>
                <a:lnTo>
                  <a:pt x="3208384" y="3209988"/>
                </a:lnTo>
                <a:lnTo>
                  <a:pt x="0" y="3209988"/>
                </a:lnTo>
                <a:lnTo>
                  <a:pt x="0" y="0"/>
                </a:lnTo>
                <a:close/>
              </a:path>
            </a:pathLst>
          </a:custGeom>
          <a:blipFill>
            <a:blip r:embed="rId3"/>
            <a:stretch>
              <a:fillRect/>
            </a:stretch>
          </a:blipFill>
        </p:spPr>
        <p:txBody>
          <a:bodyPr/>
          <a:lstStyle/>
          <a:p>
            <a:endParaRPr lang="he-IL"/>
          </a:p>
        </p:txBody>
      </p:sp>
      <p:sp>
        <p:nvSpPr>
          <p:cNvPr id="10" name="TextBox 10"/>
          <p:cNvSpPr txBox="1"/>
          <p:nvPr/>
        </p:nvSpPr>
        <p:spPr>
          <a:xfrm>
            <a:off x="17110021" y="9353550"/>
            <a:ext cx="810939" cy="417025"/>
          </a:xfrm>
          <a:prstGeom prst="rect">
            <a:avLst/>
          </a:prstGeom>
        </p:spPr>
        <p:txBody>
          <a:bodyPr lIns="0" tIns="0" rIns="0" bIns="0" rtlCol="0" anchor="t">
            <a:spAutoFit/>
          </a:bodyPr>
          <a:lstStyle/>
          <a:p>
            <a:pPr algn="ctr">
              <a:lnSpc>
                <a:spcPts val="3099"/>
              </a:lnSpc>
            </a:pPr>
            <a:r>
              <a:rPr lang="en-US" sz="3369" b="1">
                <a:solidFill>
                  <a:srgbClr val="FFFFFF"/>
                </a:solidFill>
                <a:latin typeface="TT Octosquares Bold"/>
                <a:ea typeface="TT Octosquares Bold"/>
                <a:cs typeface="TT Octosquares Bold"/>
                <a:sym typeface="TT Octosquares Bold"/>
              </a:rPr>
              <a:t>07</a:t>
            </a:r>
          </a:p>
        </p:txBody>
      </p:sp>
      <p:sp>
        <p:nvSpPr>
          <p:cNvPr id="11" name="TextBox 11"/>
          <p:cNvSpPr txBox="1"/>
          <p:nvPr/>
        </p:nvSpPr>
        <p:spPr>
          <a:xfrm>
            <a:off x="1546794" y="2024231"/>
            <a:ext cx="14108314" cy="1165832"/>
          </a:xfrm>
          <a:prstGeom prst="rect">
            <a:avLst/>
          </a:prstGeom>
        </p:spPr>
        <p:txBody>
          <a:bodyPr wrap="square" lIns="0" tIns="0" rIns="0" bIns="0" rtlCol="0" anchor="t">
            <a:spAutoFit/>
          </a:bodyPr>
          <a:lstStyle/>
          <a:p>
            <a:pPr algn="l">
              <a:lnSpc>
                <a:spcPts val="8470"/>
              </a:lnSpc>
            </a:pPr>
            <a:r>
              <a:rPr lang="en-US" sz="9600" dirty="0">
                <a:solidFill>
                  <a:schemeClr val="bg1"/>
                </a:solidFill>
              </a:rPr>
              <a:t>Exit Criteria – </a:t>
            </a:r>
            <a:r>
              <a:rPr lang="he-IL" sz="9600" dirty="0">
                <a:solidFill>
                  <a:schemeClr val="bg1"/>
                </a:solidFill>
              </a:rPr>
              <a:t>קריטריון יציאה</a:t>
            </a:r>
            <a:endParaRPr lang="en-US" sz="9207" b="1" dirty="0">
              <a:solidFill>
                <a:schemeClr val="bg1"/>
              </a:solidFill>
              <a:latin typeface="TT Octosquares Bold"/>
              <a:ea typeface="TT Octosquares Bold"/>
              <a:cs typeface="TT Octosquares Bold"/>
              <a:sym typeface="TT Octosquares Bold"/>
            </a:endParaRPr>
          </a:p>
        </p:txBody>
      </p:sp>
      <p:sp>
        <p:nvSpPr>
          <p:cNvPr id="14" name="Freeform 14"/>
          <p:cNvSpPr/>
          <p:nvPr/>
        </p:nvSpPr>
        <p:spPr>
          <a:xfrm rot="217265">
            <a:off x="-831839" y="8682006"/>
            <a:ext cx="3208385" cy="3209988"/>
          </a:xfrm>
          <a:custGeom>
            <a:avLst/>
            <a:gdLst/>
            <a:ahLst/>
            <a:cxnLst/>
            <a:rect l="l" t="t" r="r" b="b"/>
            <a:pathLst>
              <a:path w="3208385" h="3209988">
                <a:moveTo>
                  <a:pt x="0" y="0"/>
                </a:moveTo>
                <a:lnTo>
                  <a:pt x="3208385" y="0"/>
                </a:lnTo>
                <a:lnTo>
                  <a:pt x="3208385" y="3209988"/>
                </a:lnTo>
                <a:lnTo>
                  <a:pt x="0" y="3209988"/>
                </a:lnTo>
                <a:lnTo>
                  <a:pt x="0" y="0"/>
                </a:lnTo>
                <a:close/>
              </a:path>
            </a:pathLst>
          </a:custGeom>
          <a:blipFill>
            <a:blip r:embed="rId3"/>
            <a:stretch>
              <a:fillRect/>
            </a:stretch>
          </a:blipFill>
        </p:spPr>
        <p:txBody>
          <a:bodyPr/>
          <a:lstStyle/>
          <a:p>
            <a:endParaRPr lang="he-IL"/>
          </a:p>
        </p:txBody>
      </p:sp>
      <p:grpSp>
        <p:nvGrpSpPr>
          <p:cNvPr id="17" name="Group 17"/>
          <p:cNvGrpSpPr/>
          <p:nvPr/>
        </p:nvGrpSpPr>
        <p:grpSpPr>
          <a:xfrm>
            <a:off x="10849737" y="7184017"/>
            <a:ext cx="825690" cy="82569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34078">
                    <a:alpha val="100000"/>
                  </a:srgbClr>
                </a:gs>
                <a:gs pos="100000">
                  <a:srgbClr val="2C81A4">
                    <a:alpha val="100000"/>
                  </a:srgbClr>
                </a:gs>
              </a:gsLst>
              <a:lin ang="0"/>
            </a:gradFill>
          </p:spPr>
          <p:txBody>
            <a:bodyPr/>
            <a:lstStyle/>
            <a:p>
              <a:endParaRPr lang="he-IL"/>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0" name="TextBox 16">
            <a:extLst>
              <a:ext uri="{FF2B5EF4-FFF2-40B4-BE49-F238E27FC236}">
                <a16:creationId xmlns:a16="http://schemas.microsoft.com/office/drawing/2014/main" id="{02074F1F-FF33-E317-DA40-E82446346744}"/>
              </a:ext>
            </a:extLst>
          </p:cNvPr>
          <p:cNvSpPr txBox="1"/>
          <p:nvPr/>
        </p:nvSpPr>
        <p:spPr>
          <a:xfrm>
            <a:off x="4712643" y="568210"/>
            <a:ext cx="8862711" cy="609782"/>
          </a:xfrm>
          <a:prstGeom prst="rect">
            <a:avLst/>
          </a:prstGeom>
        </p:spPr>
        <p:txBody>
          <a:bodyPr wrap="square" lIns="0" tIns="0" rIns="0" bIns="0" rtlCol="0" anchor="t">
            <a:spAutoFit/>
          </a:bodyPr>
          <a:lstStyle/>
          <a:p>
            <a:pPr algn="ctr">
              <a:lnSpc>
                <a:spcPts val="3661"/>
              </a:lnSpc>
              <a:spcBef>
                <a:spcPct val="0"/>
              </a:spcBef>
            </a:pPr>
            <a:r>
              <a:rPr lang="en-US" sz="6600" b="1" dirty="0">
                <a:solidFill>
                  <a:srgbClr val="82D5FF"/>
                </a:solidFill>
                <a:latin typeface="TT Octosquares Expanded Bold"/>
                <a:ea typeface="TT Octosquares Expanded Bold"/>
                <a:cs typeface="TT Octosquares Expanded Bold"/>
                <a:sym typeface="TT Octosquares Expanded Bold"/>
              </a:rPr>
              <a:t>App Spider 3D</a:t>
            </a:r>
          </a:p>
        </p:txBody>
      </p:sp>
      <p:sp>
        <p:nvSpPr>
          <p:cNvPr id="26" name="תיבת טקסט 25">
            <a:extLst>
              <a:ext uri="{FF2B5EF4-FFF2-40B4-BE49-F238E27FC236}">
                <a16:creationId xmlns:a16="http://schemas.microsoft.com/office/drawing/2014/main" id="{E206BBFB-2218-A1D7-9F1A-B1A3127CAC99}"/>
              </a:ext>
            </a:extLst>
          </p:cNvPr>
          <p:cNvSpPr txBox="1"/>
          <p:nvPr/>
        </p:nvSpPr>
        <p:spPr>
          <a:xfrm>
            <a:off x="2171026" y="3249865"/>
            <a:ext cx="12108426" cy="5573321"/>
          </a:xfrm>
          <a:prstGeom prst="rect">
            <a:avLst/>
          </a:prstGeom>
          <a:noFill/>
        </p:spPr>
        <p:txBody>
          <a:bodyPr wrap="square">
            <a:spAutoFit/>
          </a:bodyPr>
          <a:lstStyle/>
          <a:p>
            <a:pPr marR="457200" algn="r" rtl="1" fontAlgn="base">
              <a:spcBef>
                <a:spcPts val="500"/>
              </a:spcBef>
              <a:buFont typeface="Arial" panose="020B0604020202020204" pitchFamily="34" charset="0"/>
              <a:buChar char="•"/>
            </a:pPr>
            <a:r>
              <a:rPr lang="he-IL" sz="5400" b="1" i="0" u="none" strike="noStrike" dirty="0">
                <a:solidFill>
                  <a:schemeClr val="bg1"/>
                </a:solidFill>
                <a:effectLst/>
                <a:latin typeface="David" panose="020E0502060401010101" pitchFamily="34" charset="-79"/>
                <a:cs typeface="David" panose="020E0502060401010101" pitchFamily="34" charset="-79"/>
              </a:rPr>
              <a:t>אין באגים מסוג </a:t>
            </a:r>
            <a:r>
              <a:rPr lang="en-US" sz="5400" b="1" i="0" u="none" strike="noStrike" dirty="0">
                <a:solidFill>
                  <a:schemeClr val="bg1"/>
                </a:solidFill>
                <a:effectLst/>
                <a:latin typeface="David" panose="020E0502060401010101" pitchFamily="34" charset="-79"/>
                <a:cs typeface="David" panose="020E0502060401010101" pitchFamily="34" charset="-79"/>
              </a:rPr>
              <a:t>BLOCKER</a:t>
            </a:r>
            <a:endParaRPr lang="he-IL" sz="5400" b="1" i="0" u="none" strike="noStrike" dirty="0">
              <a:solidFill>
                <a:schemeClr val="bg1"/>
              </a:solidFill>
              <a:effectLst/>
              <a:latin typeface="David" panose="020E0502060401010101" pitchFamily="34" charset="-79"/>
              <a:cs typeface="David" panose="020E0502060401010101" pitchFamily="34" charset="-79"/>
            </a:endParaRPr>
          </a:p>
          <a:p>
            <a:pPr marR="457200" algn="r" rtl="1" fontAlgn="base">
              <a:spcBef>
                <a:spcPts val="500"/>
              </a:spcBef>
              <a:buFont typeface="Arial" panose="020B0604020202020204" pitchFamily="34" charset="0"/>
              <a:buChar char="•"/>
            </a:pPr>
            <a:endParaRPr lang="en-US" sz="4000" b="1" i="0" u="none" strike="noStrike" dirty="0">
              <a:solidFill>
                <a:schemeClr val="bg1"/>
              </a:solidFill>
              <a:effectLst/>
              <a:latin typeface="David" panose="020E0502060401010101" pitchFamily="34" charset="-79"/>
              <a:cs typeface="David" panose="020E0502060401010101" pitchFamily="34" charset="-79"/>
            </a:endParaRPr>
          </a:p>
          <a:p>
            <a:pPr marR="457200" algn="r" rtl="1" fontAlgn="base">
              <a:buFont typeface="Arial" panose="020B0604020202020204" pitchFamily="34" charset="0"/>
              <a:buChar char="•"/>
            </a:pPr>
            <a:r>
              <a:rPr lang="he-IL" sz="5400" b="1" i="0" u="none" strike="noStrike" dirty="0">
                <a:solidFill>
                  <a:schemeClr val="bg1"/>
                </a:solidFill>
                <a:effectLst/>
                <a:latin typeface="David" panose="020E0502060401010101" pitchFamily="34" charset="-79"/>
                <a:cs typeface="David" panose="020E0502060401010101" pitchFamily="34" charset="-79"/>
              </a:rPr>
              <a:t>באגים בחומרת </a:t>
            </a:r>
            <a:r>
              <a:rPr lang="en-US" sz="5400" b="1" i="0" u="none" strike="noStrike" dirty="0">
                <a:solidFill>
                  <a:schemeClr val="bg1"/>
                </a:solidFill>
                <a:effectLst/>
                <a:latin typeface="David" panose="020E0502060401010101" pitchFamily="34" charset="-79"/>
                <a:cs typeface="David" panose="020E0502060401010101" pitchFamily="34" charset="-79"/>
              </a:rPr>
              <a:t>HIGH</a:t>
            </a:r>
            <a:r>
              <a:rPr lang="he-IL" sz="5400" b="1" i="0" u="none" strike="noStrike" dirty="0">
                <a:solidFill>
                  <a:schemeClr val="bg1"/>
                </a:solidFill>
                <a:effectLst/>
                <a:latin typeface="David" panose="020E0502060401010101" pitchFamily="34" charset="-79"/>
                <a:cs typeface="David" panose="020E0502060401010101" pitchFamily="34" charset="-79"/>
              </a:rPr>
              <a:t> </a:t>
            </a:r>
            <a:r>
              <a:rPr lang="en-US" sz="5400" b="1" i="0" u="none" strike="noStrike" dirty="0">
                <a:solidFill>
                  <a:schemeClr val="bg1"/>
                </a:solidFill>
                <a:effectLst/>
                <a:latin typeface="David" panose="020E0502060401010101" pitchFamily="34" charset="-79"/>
                <a:cs typeface="David" panose="020E0502060401010101" pitchFamily="34" charset="-79"/>
              </a:rPr>
              <a:t> </a:t>
            </a:r>
            <a:r>
              <a:rPr lang="he-IL" sz="5400" b="1" i="0" u="none" strike="noStrike" dirty="0">
                <a:solidFill>
                  <a:schemeClr val="bg1"/>
                </a:solidFill>
                <a:effectLst/>
                <a:latin typeface="David" panose="020E0502060401010101" pitchFamily="34" charset="-79"/>
                <a:cs typeface="David" panose="020E0502060401010101" pitchFamily="34" charset="-79"/>
              </a:rPr>
              <a:t>לא עולה על 5</a:t>
            </a:r>
          </a:p>
          <a:p>
            <a:pPr marR="457200" algn="r" rtl="1" fontAlgn="base">
              <a:buFont typeface="Arial" panose="020B0604020202020204" pitchFamily="34" charset="0"/>
              <a:buChar char="•"/>
            </a:pPr>
            <a:endParaRPr lang="he-IL" sz="4800" b="0" i="0" u="none" strike="noStrike" dirty="0">
              <a:solidFill>
                <a:schemeClr val="bg1"/>
              </a:solidFill>
              <a:effectLst/>
              <a:latin typeface="Arial" panose="020B0604020202020204" pitchFamily="34" charset="0"/>
            </a:endParaRPr>
          </a:p>
          <a:p>
            <a:pPr marR="457200" algn="r" rtl="1" fontAlgn="base">
              <a:buFont typeface="Arial" panose="020B0604020202020204" pitchFamily="34" charset="0"/>
              <a:buChar char="•"/>
            </a:pPr>
            <a:r>
              <a:rPr lang="he-IL" sz="5400" b="1" i="0" u="none" strike="noStrike" dirty="0">
                <a:solidFill>
                  <a:schemeClr val="bg1"/>
                </a:solidFill>
                <a:effectLst/>
                <a:latin typeface="David" panose="020E0502060401010101" pitchFamily="34" charset="-79"/>
                <a:cs typeface="David" panose="020E0502060401010101" pitchFamily="34" charset="-79"/>
              </a:rPr>
              <a:t>באגים בחומרת </a:t>
            </a:r>
            <a:r>
              <a:rPr lang="en-US" sz="5400" b="1" i="0" u="none" strike="noStrike" dirty="0">
                <a:solidFill>
                  <a:schemeClr val="bg1"/>
                </a:solidFill>
                <a:effectLst/>
                <a:latin typeface="David" panose="020E0502060401010101" pitchFamily="34" charset="-79"/>
                <a:cs typeface="David" panose="020E0502060401010101" pitchFamily="34" charset="-79"/>
              </a:rPr>
              <a:t>MEDIUM</a:t>
            </a:r>
            <a:r>
              <a:rPr lang="he-IL" sz="5400" b="1" i="0" u="none" strike="noStrike" dirty="0">
                <a:solidFill>
                  <a:schemeClr val="bg1"/>
                </a:solidFill>
                <a:effectLst/>
                <a:latin typeface="David" panose="020E0502060401010101" pitchFamily="34" charset="-79"/>
                <a:cs typeface="David" panose="020E0502060401010101" pitchFamily="34" charset="-79"/>
              </a:rPr>
              <a:t> </a:t>
            </a:r>
            <a:r>
              <a:rPr lang="en-US" sz="5400" b="1" i="0" u="none" strike="noStrike" dirty="0">
                <a:solidFill>
                  <a:schemeClr val="bg1"/>
                </a:solidFill>
                <a:effectLst/>
                <a:latin typeface="David" panose="020E0502060401010101" pitchFamily="34" charset="-79"/>
                <a:cs typeface="David" panose="020E0502060401010101" pitchFamily="34" charset="-79"/>
              </a:rPr>
              <a:t> </a:t>
            </a:r>
            <a:r>
              <a:rPr lang="he-IL" sz="5400" b="1" i="0" u="none" strike="noStrike" dirty="0">
                <a:solidFill>
                  <a:schemeClr val="bg1"/>
                </a:solidFill>
                <a:effectLst/>
                <a:latin typeface="David" panose="020E0502060401010101" pitchFamily="34" charset="-79"/>
                <a:cs typeface="David" panose="020E0502060401010101" pitchFamily="34" charset="-79"/>
              </a:rPr>
              <a:t>לא עולה על 10</a:t>
            </a:r>
          </a:p>
          <a:p>
            <a:pPr marR="457200" algn="r" rtl="1" fontAlgn="base"/>
            <a:endParaRPr lang="he-IL" sz="4800" b="0" i="0" u="none" strike="noStrike" dirty="0">
              <a:solidFill>
                <a:schemeClr val="bg1"/>
              </a:solidFill>
              <a:effectLst/>
              <a:latin typeface="Arial" panose="020B0604020202020204" pitchFamily="34" charset="0"/>
            </a:endParaRPr>
          </a:p>
          <a:p>
            <a:pPr marR="457200" algn="r" rtl="1" fontAlgn="base">
              <a:buFont typeface="Arial" panose="020B0604020202020204" pitchFamily="34" charset="0"/>
              <a:buChar char="•"/>
            </a:pPr>
            <a:r>
              <a:rPr lang="he-IL" sz="5400" b="1" i="0" u="none" strike="noStrike" dirty="0">
                <a:solidFill>
                  <a:schemeClr val="bg1"/>
                </a:solidFill>
                <a:effectLst/>
                <a:latin typeface="David" panose="020E0502060401010101" pitchFamily="34" charset="-79"/>
                <a:cs typeface="David" panose="020E0502060401010101" pitchFamily="34" charset="-79"/>
              </a:rPr>
              <a:t>באגים בחומרת </a:t>
            </a:r>
            <a:r>
              <a:rPr lang="en-US" sz="5400" b="1" i="0" u="none" strike="noStrike" dirty="0">
                <a:solidFill>
                  <a:schemeClr val="bg1"/>
                </a:solidFill>
                <a:effectLst/>
                <a:latin typeface="David" panose="020E0502060401010101" pitchFamily="34" charset="-79"/>
                <a:cs typeface="David" panose="020E0502060401010101" pitchFamily="34" charset="-79"/>
              </a:rPr>
              <a:t>LOW</a:t>
            </a:r>
            <a:r>
              <a:rPr lang="he-IL" sz="5400" b="1" i="0" u="none" strike="noStrike" dirty="0">
                <a:solidFill>
                  <a:schemeClr val="bg1"/>
                </a:solidFill>
                <a:effectLst/>
                <a:latin typeface="David" panose="020E0502060401010101" pitchFamily="34" charset="-79"/>
                <a:cs typeface="David" panose="020E0502060401010101" pitchFamily="34" charset="-79"/>
              </a:rPr>
              <a:t> </a:t>
            </a:r>
            <a:r>
              <a:rPr lang="en-US" sz="5400" b="1" i="0" u="none" strike="noStrike" dirty="0">
                <a:solidFill>
                  <a:schemeClr val="bg1"/>
                </a:solidFill>
                <a:effectLst/>
                <a:latin typeface="David" panose="020E0502060401010101" pitchFamily="34" charset="-79"/>
                <a:cs typeface="David" panose="020E0502060401010101" pitchFamily="34" charset="-79"/>
              </a:rPr>
              <a:t> </a:t>
            </a:r>
            <a:r>
              <a:rPr lang="he-IL" sz="5400" b="1" i="0" u="none" strike="noStrike" dirty="0">
                <a:solidFill>
                  <a:schemeClr val="bg1"/>
                </a:solidFill>
                <a:effectLst/>
                <a:latin typeface="David" panose="020E0502060401010101" pitchFamily="34" charset="-79"/>
                <a:cs typeface="David" panose="020E0502060401010101" pitchFamily="34" charset="-79"/>
              </a:rPr>
              <a:t>לא עולה על 20</a:t>
            </a:r>
            <a:endParaRPr lang="he-IL" sz="4800" b="0" i="0" u="none" strike="noStrike" dirty="0">
              <a:solidFill>
                <a:schemeClr val="bg1"/>
              </a:solidFill>
              <a:effectLst/>
              <a:latin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290D4D">
                <a:alpha val="100000"/>
              </a:srgbClr>
            </a:gs>
            <a:gs pos="100000">
              <a:srgbClr val="2C81A4">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276477" y="837576"/>
            <a:ext cx="15735045" cy="8611847"/>
            <a:chOff x="0" y="0"/>
            <a:chExt cx="4144209" cy="2268141"/>
          </a:xfrm>
        </p:grpSpPr>
        <p:sp>
          <p:nvSpPr>
            <p:cNvPr id="3" name="Freeform 3"/>
            <p:cNvSpPr/>
            <p:nvPr/>
          </p:nvSpPr>
          <p:spPr>
            <a:xfrm>
              <a:off x="0" y="0"/>
              <a:ext cx="4144209" cy="2268141"/>
            </a:xfrm>
            <a:custGeom>
              <a:avLst/>
              <a:gdLst/>
              <a:ahLst/>
              <a:cxnLst/>
              <a:rect l="l" t="t" r="r" b="b"/>
              <a:pathLst>
                <a:path w="4144209" h="2268141">
                  <a:moveTo>
                    <a:pt x="4064791" y="0"/>
                  </a:moveTo>
                  <a:lnTo>
                    <a:pt x="79418" y="0"/>
                  </a:lnTo>
                  <a:cubicBezTo>
                    <a:pt x="79418" y="43699"/>
                    <a:pt x="44079" y="79418"/>
                    <a:pt x="0" y="79418"/>
                  </a:cubicBezTo>
                  <a:lnTo>
                    <a:pt x="0" y="2188723"/>
                  </a:lnTo>
                  <a:cubicBezTo>
                    <a:pt x="43699" y="2188723"/>
                    <a:pt x="79418" y="2224062"/>
                    <a:pt x="79418" y="2268141"/>
                  </a:cubicBezTo>
                  <a:lnTo>
                    <a:pt x="4064791" y="2268141"/>
                  </a:lnTo>
                  <a:cubicBezTo>
                    <a:pt x="4064791" y="2224442"/>
                    <a:pt x="4100130" y="2188723"/>
                    <a:pt x="4144209" y="2188723"/>
                  </a:cubicBezTo>
                  <a:lnTo>
                    <a:pt x="4144209" y="79418"/>
                  </a:lnTo>
                  <a:cubicBezTo>
                    <a:pt x="4100510" y="79418"/>
                    <a:pt x="4064791" y="44079"/>
                    <a:pt x="4064791" y="0"/>
                  </a:cubicBezTo>
                  <a:close/>
                </a:path>
              </a:pathLst>
            </a:custGeom>
            <a:solidFill>
              <a:srgbClr val="000000">
                <a:alpha val="0"/>
              </a:srgbClr>
            </a:solidFill>
            <a:ln w="19050" cap="sq">
              <a:solidFill>
                <a:srgbClr val="FFCFD2"/>
              </a:solidFill>
              <a:prstDash val="solid"/>
              <a:miter/>
            </a:ln>
          </p:spPr>
          <p:txBody>
            <a:bodyPr/>
            <a:lstStyle/>
            <a:p>
              <a:endParaRPr lang="he-IL"/>
            </a:p>
          </p:txBody>
        </p:sp>
        <p:sp>
          <p:nvSpPr>
            <p:cNvPr id="4" name="TextBox 4"/>
            <p:cNvSpPr txBox="1"/>
            <p:nvPr/>
          </p:nvSpPr>
          <p:spPr>
            <a:xfrm>
              <a:off x="38100" y="0"/>
              <a:ext cx="4068009" cy="2230041"/>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253637" y="-371137"/>
            <a:ext cx="6231228" cy="5514637"/>
          </a:xfrm>
          <a:custGeom>
            <a:avLst/>
            <a:gdLst/>
            <a:ahLst/>
            <a:cxnLst/>
            <a:rect l="l" t="t" r="r" b="b"/>
            <a:pathLst>
              <a:path w="6231228" h="5514637">
                <a:moveTo>
                  <a:pt x="0" y="0"/>
                </a:moveTo>
                <a:lnTo>
                  <a:pt x="6231227" y="0"/>
                </a:lnTo>
                <a:lnTo>
                  <a:pt x="6231227" y="5514637"/>
                </a:lnTo>
                <a:lnTo>
                  <a:pt x="0" y="5514637"/>
                </a:lnTo>
                <a:lnTo>
                  <a:pt x="0" y="0"/>
                </a:lnTo>
                <a:close/>
              </a:path>
            </a:pathLst>
          </a:custGeom>
          <a:blipFill>
            <a:blip r:embed="rId2"/>
            <a:stretch>
              <a:fillRect/>
            </a:stretch>
          </a:blipFill>
        </p:spPr>
        <p:txBody>
          <a:bodyPr/>
          <a:lstStyle/>
          <a:p>
            <a:endParaRPr lang="he-IL"/>
          </a:p>
        </p:txBody>
      </p:sp>
      <p:sp>
        <p:nvSpPr>
          <p:cNvPr id="9" name="TextBox 9"/>
          <p:cNvSpPr txBox="1"/>
          <p:nvPr/>
        </p:nvSpPr>
        <p:spPr>
          <a:xfrm>
            <a:off x="17110021" y="9353550"/>
            <a:ext cx="810939" cy="417025"/>
          </a:xfrm>
          <a:prstGeom prst="rect">
            <a:avLst/>
          </a:prstGeom>
        </p:spPr>
        <p:txBody>
          <a:bodyPr lIns="0" tIns="0" rIns="0" bIns="0" rtlCol="0" anchor="t">
            <a:spAutoFit/>
          </a:bodyPr>
          <a:lstStyle/>
          <a:p>
            <a:pPr algn="ctr">
              <a:lnSpc>
                <a:spcPts val="3099"/>
              </a:lnSpc>
            </a:pPr>
            <a:r>
              <a:rPr lang="en-US" sz="3369" b="1">
                <a:solidFill>
                  <a:srgbClr val="FFFFFF"/>
                </a:solidFill>
                <a:latin typeface="TT Octosquares Bold"/>
                <a:ea typeface="TT Octosquares Bold"/>
                <a:cs typeface="TT Octosquares Bold"/>
                <a:sym typeface="TT Octosquares Bold"/>
              </a:rPr>
              <a:t>10</a:t>
            </a:r>
          </a:p>
        </p:txBody>
      </p:sp>
      <p:sp>
        <p:nvSpPr>
          <p:cNvPr id="15" name="Freeform 15"/>
          <p:cNvSpPr/>
          <p:nvPr/>
        </p:nvSpPr>
        <p:spPr>
          <a:xfrm>
            <a:off x="13994407" y="2164070"/>
            <a:ext cx="6231228" cy="5514637"/>
          </a:xfrm>
          <a:custGeom>
            <a:avLst/>
            <a:gdLst/>
            <a:ahLst/>
            <a:cxnLst/>
            <a:rect l="l" t="t" r="r" b="b"/>
            <a:pathLst>
              <a:path w="6231228" h="5514637">
                <a:moveTo>
                  <a:pt x="0" y="0"/>
                </a:moveTo>
                <a:lnTo>
                  <a:pt x="6231228" y="0"/>
                </a:lnTo>
                <a:lnTo>
                  <a:pt x="6231228" y="5514636"/>
                </a:lnTo>
                <a:lnTo>
                  <a:pt x="0" y="5514636"/>
                </a:lnTo>
                <a:lnTo>
                  <a:pt x="0" y="0"/>
                </a:lnTo>
                <a:close/>
              </a:path>
            </a:pathLst>
          </a:custGeom>
          <a:blipFill>
            <a:blip r:embed="rId2"/>
            <a:stretch>
              <a:fillRect/>
            </a:stretch>
          </a:blipFill>
        </p:spPr>
        <p:txBody>
          <a:bodyPr/>
          <a:lstStyle/>
          <a:p>
            <a:endParaRPr lang="he-IL"/>
          </a:p>
        </p:txBody>
      </p:sp>
      <p:sp>
        <p:nvSpPr>
          <p:cNvPr id="5" name="TextBox 11">
            <a:extLst>
              <a:ext uri="{FF2B5EF4-FFF2-40B4-BE49-F238E27FC236}">
                <a16:creationId xmlns:a16="http://schemas.microsoft.com/office/drawing/2014/main" id="{24E42A9A-9329-3160-A5C9-12FC71442AD9}"/>
              </a:ext>
            </a:extLst>
          </p:cNvPr>
          <p:cNvSpPr txBox="1"/>
          <p:nvPr/>
        </p:nvSpPr>
        <p:spPr>
          <a:xfrm>
            <a:off x="1546794" y="2024231"/>
            <a:ext cx="14108314" cy="3277885"/>
          </a:xfrm>
          <a:prstGeom prst="rect">
            <a:avLst/>
          </a:prstGeom>
        </p:spPr>
        <p:txBody>
          <a:bodyPr wrap="square" lIns="0" tIns="0" rIns="0" bIns="0" rtlCol="0" anchor="t">
            <a:spAutoFit/>
          </a:bodyPr>
          <a:lstStyle/>
          <a:p>
            <a:pPr algn="l">
              <a:lnSpc>
                <a:spcPts val="8470"/>
              </a:lnSpc>
            </a:pPr>
            <a:r>
              <a:rPr lang="he-IL" sz="9600" dirty="0">
                <a:solidFill>
                  <a:schemeClr val="bg1"/>
                </a:solidFill>
              </a:rPr>
              <a:t>להוסיף המלצות על האפליקציה שכן ניתן להעלות לשוק</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290D4D">
                <a:alpha val="100000"/>
              </a:srgbClr>
            </a:gs>
            <a:gs pos="100000">
              <a:srgbClr val="2C81A4">
                <a:alpha val="100000"/>
              </a:srgbClr>
            </a:gs>
          </a:gsLst>
          <a:lin ang="0"/>
        </a:gradFill>
        <a:effectLst/>
      </p:bgPr>
    </p:bg>
    <p:spTree>
      <p:nvGrpSpPr>
        <p:cNvPr id="1" name="">
          <a:extLst>
            <a:ext uri="{FF2B5EF4-FFF2-40B4-BE49-F238E27FC236}">
              <a16:creationId xmlns:a16="http://schemas.microsoft.com/office/drawing/2014/main" id="{0C61CFD6-7FEF-1A29-0F04-DBF03F24A8D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D1533CC-C30E-BF8B-EF3F-8B5778D99F44}"/>
              </a:ext>
            </a:extLst>
          </p:cNvPr>
          <p:cNvGrpSpPr/>
          <p:nvPr/>
        </p:nvGrpSpPr>
        <p:grpSpPr>
          <a:xfrm>
            <a:off x="1276477" y="837576"/>
            <a:ext cx="15735045" cy="8611847"/>
            <a:chOff x="0" y="0"/>
            <a:chExt cx="4144209" cy="2268141"/>
          </a:xfrm>
        </p:grpSpPr>
        <p:sp>
          <p:nvSpPr>
            <p:cNvPr id="3" name="Freeform 3">
              <a:extLst>
                <a:ext uri="{FF2B5EF4-FFF2-40B4-BE49-F238E27FC236}">
                  <a16:creationId xmlns:a16="http://schemas.microsoft.com/office/drawing/2014/main" id="{A602747B-314B-6869-4654-FF978CE74C8B}"/>
                </a:ext>
              </a:extLst>
            </p:cNvPr>
            <p:cNvSpPr/>
            <p:nvPr/>
          </p:nvSpPr>
          <p:spPr>
            <a:xfrm>
              <a:off x="0" y="0"/>
              <a:ext cx="4144209" cy="2268141"/>
            </a:xfrm>
            <a:custGeom>
              <a:avLst/>
              <a:gdLst/>
              <a:ahLst/>
              <a:cxnLst/>
              <a:rect l="l" t="t" r="r" b="b"/>
              <a:pathLst>
                <a:path w="4144209" h="2268141">
                  <a:moveTo>
                    <a:pt x="4064791" y="0"/>
                  </a:moveTo>
                  <a:lnTo>
                    <a:pt x="79418" y="0"/>
                  </a:lnTo>
                  <a:cubicBezTo>
                    <a:pt x="79418" y="43699"/>
                    <a:pt x="44079" y="79418"/>
                    <a:pt x="0" y="79418"/>
                  </a:cubicBezTo>
                  <a:lnTo>
                    <a:pt x="0" y="2188723"/>
                  </a:lnTo>
                  <a:cubicBezTo>
                    <a:pt x="43699" y="2188723"/>
                    <a:pt x="79418" y="2224062"/>
                    <a:pt x="79418" y="2268141"/>
                  </a:cubicBezTo>
                  <a:lnTo>
                    <a:pt x="4064791" y="2268141"/>
                  </a:lnTo>
                  <a:cubicBezTo>
                    <a:pt x="4064791" y="2224442"/>
                    <a:pt x="4100130" y="2188723"/>
                    <a:pt x="4144209" y="2188723"/>
                  </a:cubicBezTo>
                  <a:lnTo>
                    <a:pt x="4144209" y="79418"/>
                  </a:lnTo>
                  <a:cubicBezTo>
                    <a:pt x="4100510" y="79418"/>
                    <a:pt x="4064791" y="44079"/>
                    <a:pt x="4064791" y="0"/>
                  </a:cubicBezTo>
                  <a:close/>
                </a:path>
              </a:pathLst>
            </a:custGeom>
            <a:solidFill>
              <a:srgbClr val="000000">
                <a:alpha val="0"/>
              </a:srgbClr>
            </a:solidFill>
            <a:ln w="19050" cap="sq">
              <a:solidFill>
                <a:srgbClr val="FFCFD2"/>
              </a:solidFill>
              <a:prstDash val="solid"/>
              <a:miter/>
            </a:ln>
          </p:spPr>
          <p:txBody>
            <a:bodyPr/>
            <a:lstStyle/>
            <a:p>
              <a:endParaRPr lang="he-IL"/>
            </a:p>
          </p:txBody>
        </p:sp>
        <p:sp>
          <p:nvSpPr>
            <p:cNvPr id="4" name="TextBox 4">
              <a:extLst>
                <a:ext uri="{FF2B5EF4-FFF2-40B4-BE49-F238E27FC236}">
                  <a16:creationId xmlns:a16="http://schemas.microsoft.com/office/drawing/2014/main" id="{90145967-7F61-7087-3956-441B4B0C3398}"/>
                </a:ext>
              </a:extLst>
            </p:cNvPr>
            <p:cNvSpPr txBox="1"/>
            <p:nvPr/>
          </p:nvSpPr>
          <p:spPr>
            <a:xfrm>
              <a:off x="38100" y="0"/>
              <a:ext cx="4068009" cy="2230041"/>
            </a:xfrm>
            <a:prstGeom prst="rect">
              <a:avLst/>
            </a:prstGeom>
          </p:spPr>
          <p:txBody>
            <a:bodyPr lIns="50800" tIns="50800" rIns="50800" bIns="50800" rtlCol="0" anchor="ctr"/>
            <a:lstStyle/>
            <a:p>
              <a:pPr algn="ctr">
                <a:lnSpc>
                  <a:spcPts val="2659"/>
                </a:lnSpc>
              </a:pPr>
              <a:endParaRPr/>
            </a:p>
          </p:txBody>
        </p:sp>
      </p:grpSp>
      <p:sp>
        <p:nvSpPr>
          <p:cNvPr id="8" name="Freeform 8">
            <a:extLst>
              <a:ext uri="{FF2B5EF4-FFF2-40B4-BE49-F238E27FC236}">
                <a16:creationId xmlns:a16="http://schemas.microsoft.com/office/drawing/2014/main" id="{0270A265-8406-9D1D-8097-FE6A9BBC5B9E}"/>
              </a:ext>
            </a:extLst>
          </p:cNvPr>
          <p:cNvSpPr/>
          <p:nvPr/>
        </p:nvSpPr>
        <p:spPr>
          <a:xfrm>
            <a:off x="-1253637" y="-371137"/>
            <a:ext cx="6231228" cy="5514637"/>
          </a:xfrm>
          <a:custGeom>
            <a:avLst/>
            <a:gdLst/>
            <a:ahLst/>
            <a:cxnLst/>
            <a:rect l="l" t="t" r="r" b="b"/>
            <a:pathLst>
              <a:path w="6231228" h="5514637">
                <a:moveTo>
                  <a:pt x="0" y="0"/>
                </a:moveTo>
                <a:lnTo>
                  <a:pt x="6231227" y="0"/>
                </a:lnTo>
                <a:lnTo>
                  <a:pt x="6231227" y="5514637"/>
                </a:lnTo>
                <a:lnTo>
                  <a:pt x="0" y="5514637"/>
                </a:lnTo>
                <a:lnTo>
                  <a:pt x="0" y="0"/>
                </a:lnTo>
                <a:close/>
              </a:path>
            </a:pathLst>
          </a:custGeom>
          <a:blipFill>
            <a:blip r:embed="rId2"/>
            <a:stretch>
              <a:fillRect/>
            </a:stretch>
          </a:blipFill>
        </p:spPr>
        <p:txBody>
          <a:bodyPr/>
          <a:lstStyle/>
          <a:p>
            <a:endParaRPr lang="he-IL"/>
          </a:p>
        </p:txBody>
      </p:sp>
      <p:sp>
        <p:nvSpPr>
          <p:cNvPr id="9" name="TextBox 9">
            <a:extLst>
              <a:ext uri="{FF2B5EF4-FFF2-40B4-BE49-F238E27FC236}">
                <a16:creationId xmlns:a16="http://schemas.microsoft.com/office/drawing/2014/main" id="{49F464DA-9203-4694-21A3-164B4D259A55}"/>
              </a:ext>
            </a:extLst>
          </p:cNvPr>
          <p:cNvSpPr txBox="1"/>
          <p:nvPr/>
        </p:nvSpPr>
        <p:spPr>
          <a:xfrm>
            <a:off x="17110021" y="9353550"/>
            <a:ext cx="810939" cy="417025"/>
          </a:xfrm>
          <a:prstGeom prst="rect">
            <a:avLst/>
          </a:prstGeom>
        </p:spPr>
        <p:txBody>
          <a:bodyPr lIns="0" tIns="0" rIns="0" bIns="0" rtlCol="0" anchor="t">
            <a:spAutoFit/>
          </a:bodyPr>
          <a:lstStyle/>
          <a:p>
            <a:pPr algn="ctr">
              <a:lnSpc>
                <a:spcPts val="3099"/>
              </a:lnSpc>
            </a:pPr>
            <a:r>
              <a:rPr lang="en-US" sz="3369" b="1">
                <a:solidFill>
                  <a:srgbClr val="FFFFFF"/>
                </a:solidFill>
                <a:latin typeface="TT Octosquares Bold"/>
                <a:ea typeface="TT Octosquares Bold"/>
                <a:cs typeface="TT Octosquares Bold"/>
                <a:sym typeface="TT Octosquares Bold"/>
              </a:rPr>
              <a:t>10</a:t>
            </a:r>
          </a:p>
        </p:txBody>
      </p:sp>
      <p:sp>
        <p:nvSpPr>
          <p:cNvPr id="10" name="TextBox 10">
            <a:extLst>
              <a:ext uri="{FF2B5EF4-FFF2-40B4-BE49-F238E27FC236}">
                <a16:creationId xmlns:a16="http://schemas.microsoft.com/office/drawing/2014/main" id="{4E74084A-173C-3AF7-015D-CA1F18582A51}"/>
              </a:ext>
            </a:extLst>
          </p:cNvPr>
          <p:cNvSpPr txBox="1"/>
          <p:nvPr/>
        </p:nvSpPr>
        <p:spPr>
          <a:xfrm>
            <a:off x="3389744" y="3991313"/>
            <a:ext cx="11146117" cy="1152187"/>
          </a:xfrm>
          <a:prstGeom prst="rect">
            <a:avLst/>
          </a:prstGeom>
        </p:spPr>
        <p:txBody>
          <a:bodyPr lIns="0" tIns="0" rIns="0" bIns="0" rtlCol="0" anchor="t">
            <a:spAutoFit/>
          </a:bodyPr>
          <a:lstStyle/>
          <a:p>
            <a:pPr algn="ctr">
              <a:lnSpc>
                <a:spcPts val="8470"/>
              </a:lnSpc>
            </a:pPr>
            <a:r>
              <a:rPr lang="en-US" sz="9207" b="1" dirty="0">
                <a:solidFill>
                  <a:srgbClr val="FFFFFF"/>
                </a:solidFill>
                <a:latin typeface="TT Octosquares Bold"/>
                <a:ea typeface="TT Octosquares Bold"/>
                <a:cs typeface="TT Octosquares Bold"/>
                <a:sym typeface="TT Octosquares Bold"/>
              </a:rPr>
              <a:t>THANK YOU!</a:t>
            </a:r>
          </a:p>
        </p:txBody>
      </p:sp>
      <p:sp>
        <p:nvSpPr>
          <p:cNvPr id="15" name="Freeform 15">
            <a:extLst>
              <a:ext uri="{FF2B5EF4-FFF2-40B4-BE49-F238E27FC236}">
                <a16:creationId xmlns:a16="http://schemas.microsoft.com/office/drawing/2014/main" id="{06638735-BA24-78AD-FAAC-349853B12D4A}"/>
              </a:ext>
            </a:extLst>
          </p:cNvPr>
          <p:cNvSpPr/>
          <p:nvPr/>
        </p:nvSpPr>
        <p:spPr>
          <a:xfrm>
            <a:off x="13994407" y="2164070"/>
            <a:ext cx="6231228" cy="5514637"/>
          </a:xfrm>
          <a:custGeom>
            <a:avLst/>
            <a:gdLst/>
            <a:ahLst/>
            <a:cxnLst/>
            <a:rect l="l" t="t" r="r" b="b"/>
            <a:pathLst>
              <a:path w="6231228" h="5514637">
                <a:moveTo>
                  <a:pt x="0" y="0"/>
                </a:moveTo>
                <a:lnTo>
                  <a:pt x="6231228" y="0"/>
                </a:lnTo>
                <a:lnTo>
                  <a:pt x="6231228" y="5514636"/>
                </a:lnTo>
                <a:lnTo>
                  <a:pt x="0" y="5514636"/>
                </a:lnTo>
                <a:lnTo>
                  <a:pt x="0" y="0"/>
                </a:lnTo>
                <a:close/>
              </a:path>
            </a:pathLst>
          </a:custGeom>
          <a:blipFill>
            <a:blip r:embed="rId2"/>
            <a:stretch>
              <a:fillRect/>
            </a:stretch>
          </a:blipFill>
        </p:spPr>
        <p:txBody>
          <a:bodyPr/>
          <a:lstStyle/>
          <a:p>
            <a:endParaRPr lang="he-IL"/>
          </a:p>
        </p:txBody>
      </p:sp>
    </p:spTree>
    <p:extLst>
      <p:ext uri="{BB962C8B-B14F-4D97-AF65-F5344CB8AC3E}">
        <p14:creationId xmlns:p14="http://schemas.microsoft.com/office/powerpoint/2010/main" val="16478459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1486</TotalTime>
  <Words>306</Words>
  <Application>Microsoft Office PowerPoint</Application>
  <PresentationFormat>מותאם אישית</PresentationFormat>
  <Paragraphs>92</Paragraphs>
  <Slides>9</Slides>
  <Notes>1</Notes>
  <HiddenSlides>0</HiddenSlides>
  <MMClips>0</MMClips>
  <ScaleCrop>false</ScaleCrop>
  <HeadingPairs>
    <vt:vector size="6" baseType="variant">
      <vt:variant>
        <vt:lpstr>גופנים בשימוש</vt:lpstr>
      </vt:variant>
      <vt:variant>
        <vt:i4>8</vt:i4>
      </vt:variant>
      <vt:variant>
        <vt:lpstr>ערכת נושא</vt:lpstr>
      </vt:variant>
      <vt:variant>
        <vt:i4>1</vt:i4>
      </vt:variant>
      <vt:variant>
        <vt:lpstr>כותרות שקופיות</vt:lpstr>
      </vt:variant>
      <vt:variant>
        <vt:i4>9</vt:i4>
      </vt:variant>
    </vt:vector>
  </HeadingPairs>
  <TitlesOfParts>
    <vt:vector size="18" baseType="lpstr">
      <vt:lpstr>TT Octosquares Bold</vt:lpstr>
      <vt:lpstr>Calibri</vt:lpstr>
      <vt:lpstr>David</vt:lpstr>
      <vt:lpstr>TT Octosquares Expanded Bold</vt:lpstr>
      <vt:lpstr>Poppins Bold</vt:lpstr>
      <vt:lpstr>Arial</vt:lpstr>
      <vt:lpstr>Poppins</vt:lpstr>
      <vt:lpstr>Aptos</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company</dc:title>
  <dc:creator>Maor</dc:creator>
  <cp:lastModifiedBy>Shachar Harmoni</cp:lastModifiedBy>
  <cp:revision>6</cp:revision>
  <dcterms:created xsi:type="dcterms:W3CDTF">2006-08-16T00:00:00Z</dcterms:created>
  <dcterms:modified xsi:type="dcterms:W3CDTF">2024-12-17T16:21:56Z</dcterms:modified>
  <dc:identifier>DAGYnSbMHWY</dc:identifier>
</cp:coreProperties>
</file>